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Lst>
  <p:notesMasterIdLst>
    <p:notesMasterId r:id="rId29"/>
  </p:notesMasterIdLst>
  <p:sldIdLst>
    <p:sldId id="672" r:id="rId3"/>
    <p:sldId id="696" r:id="rId4"/>
    <p:sldId id="699" r:id="rId5"/>
    <p:sldId id="711" r:id="rId6"/>
    <p:sldId id="707" r:id="rId7"/>
    <p:sldId id="744" r:id="rId8"/>
    <p:sldId id="676" r:id="rId9"/>
    <p:sldId id="726" r:id="rId10"/>
    <p:sldId id="738" r:id="rId11"/>
    <p:sldId id="745" r:id="rId12"/>
    <p:sldId id="719" r:id="rId13"/>
    <p:sldId id="729" r:id="rId14"/>
    <p:sldId id="732" r:id="rId15"/>
    <p:sldId id="730" r:id="rId16"/>
    <p:sldId id="746" r:id="rId17"/>
    <p:sldId id="748" r:id="rId18"/>
    <p:sldId id="749" r:id="rId19"/>
    <p:sldId id="751" r:id="rId20"/>
    <p:sldId id="752" r:id="rId21"/>
    <p:sldId id="755" r:id="rId22"/>
    <p:sldId id="651" r:id="rId23"/>
    <p:sldId id="754" r:id="rId24"/>
    <p:sldId id="753" r:id="rId25"/>
    <p:sldId id="736" r:id="rId26"/>
    <p:sldId id="741" r:id="rId27"/>
    <p:sldId id="698"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8" autoAdjust="0"/>
    <p:restoredTop sz="74353" autoAdjust="0"/>
  </p:normalViewPr>
  <p:slideViewPr>
    <p:cSldViewPr snapToGrid="0">
      <p:cViewPr>
        <p:scale>
          <a:sx n="106" d="100"/>
          <a:sy n="106" d="100"/>
        </p:scale>
        <p:origin x="1224" y="248"/>
      </p:cViewPr>
      <p:guideLst/>
    </p:cSldViewPr>
  </p:slideViewPr>
  <p:notesTextViewPr>
    <p:cViewPr>
      <p:scale>
        <a:sx n="1" d="1"/>
        <a:sy n="1" d="1"/>
      </p:scale>
      <p:origin x="0" y="-464"/>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sz="1200" dirty="0"/>
              <a:t>﻿</a:t>
            </a:r>
            <a:r>
              <a:rPr kumimoji="1" lang="en" altLang="zh-CN" sz="1200" dirty="0" err="1"/>
              <a:t>TabEL</a:t>
            </a:r>
            <a:r>
              <a:rPr kumimoji="1" lang="zh-CN" altLang="en-US" sz="1200" dirty="0"/>
              <a:t> </a:t>
            </a:r>
            <a:r>
              <a:rPr kumimoji="1" lang="en-US" altLang="zh-CN" sz="1200" dirty="0"/>
              <a:t>EL</a:t>
            </a:r>
            <a:r>
              <a:rPr kumimoji="1" lang="zh-CN" altLang="en-US" sz="1200" dirty="0"/>
              <a:t> 埋点</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先看左边</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我们的消歧技术基于这样的假设，即给定行或列中的实体往往是相关的。正如我们在实验中所展示的，当消除一个表的多个</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单元格的歧义时，我们可以通过优先选择</a:t>
            </a:r>
            <a:r>
              <a:rPr kumimoji="1" lang="en-US" altLang="zh-CN" sz="1200" dirty="0"/>
              <a:t>-</a:t>
            </a:r>
            <a:r>
              <a:rPr kumimoji="1" lang="zh-CN" altLang="en-US" sz="1200" dirty="0"/>
              <a:t>致的消除歧义集合</a:t>
            </a:r>
            <a:r>
              <a:rPr kumimoji="1" lang="en-US" altLang="zh-CN" sz="1200" dirty="0"/>
              <a:t>(</a:t>
            </a:r>
            <a:r>
              <a:rPr kumimoji="1" lang="zh-CN" altLang="en-US" sz="1200" dirty="0"/>
              <a:t>即。由相关实体组成的集合</a:t>
            </a:r>
            <a:r>
              <a:rPr kumimoji="1" lang="en-US" altLang="zh-CN" sz="1200" dirty="0"/>
              <a:t>)</a:t>
            </a:r>
            <a:r>
              <a:rPr kumimoji="1" lang="zh-CN" altLang="en-US" sz="1200" dirty="0"/>
              <a:t>。为了利用这一事实，我们利用了</a:t>
            </a:r>
            <a:r>
              <a:rPr kumimoji="1" lang="en-US" altLang="zh-CN" sz="1200" dirty="0"/>
              <a:t>- -</a:t>
            </a:r>
            <a:r>
              <a:rPr kumimoji="1" lang="zh-CN" altLang="en-US" sz="1200" dirty="0"/>
              <a:t>种集体分类技术，其中软约束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鼓励消除同一</a:t>
            </a:r>
            <a:r>
              <a:rPr kumimoji="1" lang="en-US" altLang="zh-CN" sz="1200" dirty="0"/>
              <a:t>~</a:t>
            </a:r>
            <a:r>
              <a:rPr kumimoji="1" lang="zh-CN" altLang="en-US" sz="1200" dirty="0"/>
              <a:t>行和同一</a:t>
            </a:r>
            <a:r>
              <a:rPr kumimoji="1" lang="en-US" altLang="zh-CN" sz="1200" dirty="0"/>
              <a:t>-</a:t>
            </a:r>
            <a:r>
              <a:rPr kumimoji="1" lang="zh-CN" altLang="en-US" sz="1200" dirty="0"/>
              <a:t>列中彼此相关的提及的歧义。给定表中的消歧被联合优化，以获得全局</a:t>
            </a:r>
            <a:r>
              <a:rPr kumimoji="1" lang="en-US" altLang="zh-CN" sz="1200" dirty="0"/>
              <a:t>- -</a:t>
            </a:r>
            <a:r>
              <a:rPr kumimoji="1" lang="zh-CN" altLang="en-US" sz="1200" dirty="0"/>
              <a:t>致的实体集合。</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给定行中的表格单元格也是相关的。考虑</a:t>
            </a:r>
            <a:r>
              <a:rPr kumimoji="1" lang="en-US" altLang="zh-CN" sz="1200" dirty="0"/>
              <a:t>-</a:t>
            </a:r>
            <a:r>
              <a:rPr kumimoji="1" lang="zh-CN" altLang="en-US" sz="1200" dirty="0"/>
              <a:t>一个值为甲壳虫的表格单元格，它</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可能指昆虫或汽车。假设相邻单元格的字符串值为红色，这是对颜色的引用，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同一行中的另一个单元格的字符串值为汽油，这是一种燃料源。作为一一个集合</a:t>
            </a:r>
            <a:r>
              <a:rPr kumimoji="1"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单元格值表明该行代表汽车的值，而不是昆虫的值。因此，每个单元格的解释</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会受到其所在行中其他单元格的解释的影响。当考虑两列之间的成对表格单元</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值时，这种相互关系也可用于识别表格列之间的关系。为了捕捉这个上下文，</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我们在给定行的所有表格单元格之间插入边。</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那么它是如何消除同一</a:t>
            </a:r>
            <a:r>
              <a:rPr kumimoji="1" lang="en-US" altLang="zh-CN" sz="1200" dirty="0"/>
              <a:t>~</a:t>
            </a:r>
            <a:r>
              <a:rPr kumimoji="1" lang="zh-CN" altLang="en-US" sz="1200" dirty="0"/>
              <a:t>行和同一</a:t>
            </a:r>
            <a:r>
              <a:rPr kumimoji="1" lang="en-US" altLang="zh-CN" sz="1200" dirty="0"/>
              <a:t>-</a:t>
            </a:r>
            <a:r>
              <a:rPr kumimoji="1" lang="zh-CN" altLang="en-US" sz="1200" dirty="0"/>
              <a:t>列中彼此相关的提及的歧义。给定表中的消歧被联合优化的呢？来要对图形执行任何有意义的推理，必须将其参数化。</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看右边</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具体计算迭代模型在之后讲</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该访法对于模型来说是易处理的。</a:t>
            </a:r>
            <a:r>
              <a:rPr kumimoji="1" lang="en" altLang="zh-CN" dirty="0" err="1"/>
              <a:t>TabEL</a:t>
            </a:r>
            <a:r>
              <a:rPr kumimoji="1" lang="en" altLang="zh-CN" dirty="0"/>
              <a:t> </a:t>
            </a:r>
            <a:r>
              <a:rPr kumimoji="1" lang="zh-CN" altLang="en-US" dirty="0"/>
              <a:t>使用迭代分类算法</a:t>
            </a:r>
            <a:r>
              <a:rPr kumimoji="1" lang="en-US" altLang="zh-CN" dirty="0"/>
              <a:t>(</a:t>
            </a:r>
            <a:r>
              <a:rPr kumimoji="1" lang="en" altLang="zh-CN" dirty="0"/>
              <a:t>CA) [14]</a:t>
            </a:r>
            <a:r>
              <a:rPr kumimoji="1" lang="zh-CN" altLang="en-US" dirty="0"/>
              <a:t>来共同消除给定表中所有提及的歧义。独立分量分析是</a:t>
            </a:r>
            <a:r>
              <a:rPr kumimoji="1" lang="en-US" altLang="zh-CN" dirty="0"/>
              <a:t>- -</a:t>
            </a:r>
            <a:r>
              <a:rPr kumimoji="1" lang="zh-CN" altLang="en-US" dirty="0"/>
              <a:t>种迭代推理方法，它贪婪地将每个变量重新分配到其最大似然值，其他变量的当前值为条件。</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在每次迭代中，我们使用训练好的局部分类器</a:t>
            </a:r>
            <a:r>
              <a:rPr kumimoji="1" lang="en" altLang="zh-CN" dirty="0"/>
              <a:t>MLR</a:t>
            </a:r>
            <a:r>
              <a:rPr kumimoji="1" lang="zh-CN" altLang="en-US" dirty="0"/>
              <a:t>计算每个变量的最大似然值，该分类器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采用基于逻辑回归的排序模型的形式。算法</a:t>
            </a:r>
            <a:r>
              <a:rPr kumimoji="1" lang="en-US" altLang="zh-CN" dirty="0"/>
              <a:t>1</a:t>
            </a:r>
            <a:r>
              <a:rPr kumimoji="1" lang="zh-CN" altLang="en-US" dirty="0"/>
              <a:t>展示了独立分量分析如何在图形</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模型上执行迭代推理，以找到给定测试表中所有提及的高似然参考实体集。该</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方法使用</a:t>
            </a:r>
            <a:r>
              <a:rPr kumimoji="1" lang="en" altLang="zh-CN" dirty="0"/>
              <a:t>MLR(</a:t>
            </a:r>
            <a:r>
              <a:rPr kumimoji="1" lang="zh-CN" altLang="en-US" dirty="0"/>
              <a:t>第</a:t>
            </a:r>
            <a:r>
              <a:rPr kumimoji="1" lang="en-US" altLang="zh-CN" dirty="0"/>
              <a:t>2</a:t>
            </a:r>
            <a:r>
              <a:rPr kumimoji="1" lang="zh-CN" altLang="en-US" dirty="0"/>
              <a:t>行至第</a:t>
            </a:r>
            <a:r>
              <a:rPr kumimoji="1" lang="en-US" altLang="zh-CN" dirty="0"/>
              <a:t>4</a:t>
            </a:r>
            <a:r>
              <a:rPr kumimoji="1" lang="zh-CN" altLang="en-US" dirty="0"/>
              <a:t>行</a:t>
            </a:r>
            <a:r>
              <a:rPr kumimoji="1" lang="en-US" altLang="zh-CN" dirty="0"/>
              <a:t>)</a:t>
            </a:r>
            <a:r>
              <a:rPr kumimoji="1" lang="zh-CN" altLang="en-US" dirty="0"/>
              <a:t>用实体初始化每个提及，然后迭代地重新计算特</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征和分配</a:t>
            </a:r>
            <a:r>
              <a:rPr kumimoji="1" lang="en-US" altLang="zh-CN" dirty="0"/>
              <a:t>(</a:t>
            </a:r>
            <a:r>
              <a:rPr kumimoji="1" lang="zh-CN" altLang="en-US" dirty="0"/>
              <a:t>第</a:t>
            </a:r>
            <a:r>
              <a:rPr kumimoji="1" lang="en-US" altLang="zh-CN" dirty="0"/>
              <a:t>6</a:t>
            </a:r>
            <a:r>
              <a:rPr kumimoji="1" lang="zh-CN" altLang="en-US" dirty="0"/>
              <a:t>行至第</a:t>
            </a:r>
            <a:r>
              <a:rPr kumimoji="1" lang="en-US" altLang="zh-CN" dirty="0"/>
              <a:t>18</a:t>
            </a:r>
            <a:r>
              <a:rPr kumimoji="1" lang="zh-CN" altLang="en-US" dirty="0"/>
              <a:t>行</a:t>
            </a:r>
            <a:r>
              <a:rPr kumimoji="1" lang="en-US" altLang="zh-CN" dirty="0"/>
              <a:t>)</a:t>
            </a:r>
            <a:r>
              <a:rPr kumimoji="1" lang="zh-CN" altLang="en-US" dirty="0"/>
              <a:t>，直到任何提及的分配没有变化或达到最大迭代限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制。</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360283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prior</a:t>
            </a:r>
            <a:r>
              <a:rPr kumimoji="1" lang="zh-CN" altLang="en-US" dirty="0"/>
              <a:t> 先验 </a:t>
            </a:r>
            <a:endParaRPr kumimoji="1" lang="en-US" altLang="zh-CN" dirty="0"/>
          </a:p>
          <a:p>
            <a:endParaRPr kumimoji="1" lang="en-US" altLang="zh-CN" dirty="0"/>
          </a:p>
          <a:p>
            <a:r>
              <a:rPr kumimoji="1" lang="zh-CN" altLang="en-US" dirty="0"/>
              <a:t>超链接 锚文本</a:t>
            </a:r>
            <a:endParaRPr kumimoji="1" lang="en-US" altLang="zh-CN" dirty="0"/>
          </a:p>
          <a:p>
            <a:endParaRPr kumimoji="1" lang="en-US" altLang="zh-CN" dirty="0"/>
          </a:p>
          <a:p>
            <a:r>
              <a:rPr kumimoji="1" lang="zh-CN" altLang="en-US" dirty="0"/>
              <a:t>与输入的表无关</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2975283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用来衡量候选实体和表中其他实体的一致性 基于 行 列 还有行和列</a:t>
            </a:r>
            <a:endParaRPr kumimoji="1" lang="en-US" altLang="zh-CN" sz="1200" dirty="0"/>
          </a:p>
          <a:p>
            <a:r>
              <a:rPr kumimoji="1" lang="zh-CN" altLang="en-US" sz="1200" dirty="0"/>
              <a:t>入链和出链</a:t>
            </a:r>
            <a:endParaRPr kumimoji="1" lang="en-US" altLang="zh-CN" sz="1200" dirty="0"/>
          </a:p>
          <a:p>
            <a:r>
              <a:rPr kumimoji="1" lang="zh-CN" altLang="en-US" dirty="0"/>
              <a:t>在计算相关度时，危机百科页面第一段中的链接被认为比其他链接更重要。</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373123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提及实体相似性特征捕捉潜在提及的上下文和其每个候选实体的上下文表示</a:t>
            </a:r>
          </a:p>
          <a:p>
            <a:r>
              <a:rPr kumimoji="1" lang="zh-CN" altLang="en-US" dirty="0"/>
              <a:t>之间的相似性。我们将提及的上下文定义为行和列中单元格的内容。实体的上</a:t>
            </a:r>
          </a:p>
          <a:p>
            <a:r>
              <a:rPr kumimoji="1" lang="zh-CN" altLang="en-US" dirty="0"/>
              <a:t>下文表示是它在训练数据中出现的上下文的集合。</a:t>
            </a:r>
          </a:p>
          <a:p>
            <a:r>
              <a:rPr kumimoji="1" lang="en-US" altLang="zh-CN" dirty="0"/>
              <a:t>-</a:t>
            </a:r>
            <a:r>
              <a:rPr kumimoji="1" lang="zh-CN" altLang="en-US" dirty="0"/>
              <a:t>比如</a:t>
            </a:r>
            <a:r>
              <a:rPr kumimoji="1" lang="en" altLang="zh-CN" dirty="0" err="1"/>
              <a:t>mChicago</a:t>
            </a:r>
            <a:r>
              <a:rPr kumimoji="1" lang="en" altLang="zh-CN" dirty="0"/>
              <a:t>,?</a:t>
            </a:r>
            <a:r>
              <a:rPr kumimoji="1" lang="zh-CN" altLang="en-US" dirty="0"/>
              <a:t>在表</a:t>
            </a:r>
            <a:r>
              <a:rPr kumimoji="1" lang="en-US" altLang="zh-CN" dirty="0"/>
              <a:t>1</a:t>
            </a:r>
            <a:r>
              <a:rPr kumimoji="1" lang="zh-CN" altLang="en-US" dirty="0"/>
              <a:t>的</a:t>
            </a:r>
            <a:r>
              <a:rPr kumimoji="1" lang="en" altLang="zh-CN" dirty="0"/>
              <a:t>T</a:t>
            </a:r>
            <a:r>
              <a:rPr kumimoji="1" lang="zh-CN" altLang="en-US" dirty="0"/>
              <a:t>细胞</a:t>
            </a:r>
            <a:r>
              <a:rPr kumimoji="1" lang="en-US" altLang="zh-CN" dirty="0"/>
              <a:t>[2</a:t>
            </a:r>
            <a:r>
              <a:rPr kumimoji="1" lang="zh-CN" altLang="en-US" dirty="0"/>
              <a:t>，</a:t>
            </a:r>
            <a:r>
              <a:rPr kumimoji="1" lang="en-US" altLang="zh-CN" dirty="0"/>
              <a:t>2]</a:t>
            </a:r>
            <a:r>
              <a:rPr kumimoji="1" lang="zh-CN" altLang="en-US" dirty="0"/>
              <a:t>中有可能提及突出显示的列被</a:t>
            </a:r>
          </a:p>
          <a:p>
            <a:r>
              <a:rPr kumimoji="1" lang="zh-CN" altLang="en-US" dirty="0"/>
              <a:t>称为提及的列上下文，由</a:t>
            </a:r>
            <a:r>
              <a:rPr kumimoji="1" lang="en" altLang="zh-CN" dirty="0"/>
              <a:t>XC(T[2, 2])</a:t>
            </a:r>
            <a:r>
              <a:rPr kumimoji="1" lang="zh-CN" altLang="en-US" dirty="0"/>
              <a:t>表示。类似地，高亮显示的行被称为行上</a:t>
            </a:r>
          </a:p>
          <a:p>
            <a:r>
              <a:rPr kumimoji="1" lang="zh-CN" altLang="en-US" dirty="0"/>
              <a:t>下文，用</a:t>
            </a:r>
            <a:r>
              <a:rPr kumimoji="1" lang="en" altLang="zh-CN" dirty="0"/>
              <a:t>X-R(T[2</a:t>
            </a:r>
            <a:r>
              <a:rPr kumimoji="1" lang="zh-CN" altLang="en" dirty="0"/>
              <a:t>，</a:t>
            </a:r>
            <a:r>
              <a:rPr kumimoji="1" lang="en" altLang="zh-CN" dirty="0"/>
              <a:t>2])</a:t>
            </a:r>
            <a:r>
              <a:rPr kumimoji="1" lang="zh-CN" altLang="en-US" dirty="0"/>
              <a:t>表示。考虑表</a:t>
            </a:r>
            <a:r>
              <a:rPr kumimoji="1" lang="en-US" altLang="zh-CN" dirty="0"/>
              <a:t>1</a:t>
            </a:r>
            <a:r>
              <a:rPr kumimoji="1" lang="zh-CN" altLang="en-US" dirty="0"/>
              <a:t>中</a:t>
            </a:r>
            <a:r>
              <a:rPr kumimoji="1" lang="en" altLang="zh-CN" dirty="0"/>
              <a:t>T[1</a:t>
            </a:r>
            <a:r>
              <a:rPr kumimoji="1" lang="zh-CN" altLang="en" dirty="0"/>
              <a:t>，</a:t>
            </a:r>
            <a:r>
              <a:rPr kumimoji="1" lang="en" altLang="zh-CN" dirty="0"/>
              <a:t>2]</a:t>
            </a:r>
            <a:r>
              <a:rPr kumimoji="1" lang="zh-CN" altLang="en-US" dirty="0"/>
              <a:t>中 的实体纽约市</a:t>
            </a:r>
            <a:r>
              <a:rPr kumimoji="1" lang="en-US" altLang="zh-CN" dirty="0"/>
              <a:t>.</a:t>
            </a:r>
            <a:r>
              <a:rPr kumimoji="1" lang="zh-CN" altLang="en-US" dirty="0"/>
              <a:t>其内容包括实体</a:t>
            </a:r>
          </a:p>
          <a:p>
            <a:r>
              <a:rPr kumimoji="1" lang="zh-CN" altLang="en-US" dirty="0"/>
              <a:t>芝加哥、一个世界贸易中心、大都会人寿大厦等。为了构建纽约市的上下文表</a:t>
            </a:r>
          </a:p>
          <a:p>
            <a:r>
              <a:rPr kumimoji="1" lang="zh-CN" altLang="en-US" dirty="0"/>
              <a:t>示，我们在链接到纽约市的表语料库中聚合所有提及的上下文。</a:t>
            </a:r>
          </a:p>
          <a:p>
            <a:r>
              <a:rPr kumimoji="1" lang="zh-CN" altLang="en-US" dirty="0"/>
              <a:t>通常，单元格</a:t>
            </a:r>
            <a:r>
              <a:rPr kumimoji="1" lang="en" altLang="zh-CN" dirty="0"/>
              <a:t>T[</a:t>
            </a:r>
            <a:r>
              <a:rPr kumimoji="1" lang="en" altLang="zh-CN" dirty="0" err="1"/>
              <a:t>i</a:t>
            </a:r>
            <a:r>
              <a:rPr kumimoji="1" lang="zh-CN" altLang="en" dirty="0"/>
              <a:t>，</a:t>
            </a:r>
            <a:r>
              <a:rPr kumimoji="1" lang="en" altLang="zh-CN" dirty="0"/>
              <a:t>j]</a:t>
            </a:r>
            <a:r>
              <a:rPr kumimoji="1" lang="zh-CN" altLang="en-US" dirty="0"/>
              <a:t>中提 及的行和列上下文由下式给出</a:t>
            </a:r>
            <a:r>
              <a:rPr kumimoji="1" lang="en-US" altLang="zh-CN" dirty="0"/>
              <a:t>:</a:t>
            </a:r>
          </a:p>
          <a:p>
            <a:endParaRPr kumimoji="1" lang="en-US" altLang="zh-CN" dirty="0"/>
          </a:p>
          <a:p>
            <a:r>
              <a:rPr kumimoji="1" lang="zh-CN" altLang="en-US" dirty="0"/>
              <a:t>记住标志符号</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59351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余弦 </a:t>
            </a:r>
            <a:endParaRPr kumimoji="1" lang="en-US" altLang="zh-CN" dirty="0"/>
          </a:p>
          <a:p>
            <a:r>
              <a:rPr kumimoji="1" lang="zh-CN" altLang="en-US" dirty="0"/>
              <a:t>语义相似度</a:t>
            </a:r>
            <a:endParaRPr kumimoji="1" lang="en-US" altLang="zh-CN" dirty="0"/>
          </a:p>
          <a:p>
            <a:r>
              <a:rPr kumimoji="1" lang="zh-CN" altLang="en-US" dirty="0"/>
              <a:t>另外说明一下</a:t>
            </a:r>
            <a:r>
              <a:rPr kumimoji="1" lang="en-US" altLang="zh-CN" dirty="0"/>
              <a:t>Re</a:t>
            </a:r>
            <a:r>
              <a:rPr kumimoji="1" lang="zh-CN" altLang="en-US" dirty="0"/>
              <a:t>是预先训练的，与深度神经网络里面的预训练不同 </a:t>
            </a:r>
            <a:endParaRPr kumimoji="1" lang="en-US" altLang="zh-CN" dirty="0"/>
          </a:p>
          <a:p>
            <a:r>
              <a:rPr kumimoji="1" lang="zh-CN" altLang="en-US" dirty="0"/>
              <a:t>与其说训练 不如说是进行预处理</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4131826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2</a:t>
            </a:r>
            <a:r>
              <a:rPr kumimoji="1" lang="zh-CN" altLang="en-US" sz="1200" dirty="0"/>
              <a:t>个 </a:t>
            </a:r>
            <a:r>
              <a:rPr kumimoji="1" lang="en-US" altLang="zh-CN" sz="1200" dirty="0"/>
              <a:t>bool</a:t>
            </a:r>
            <a:r>
              <a:rPr kumimoji="1" lang="zh-CN" altLang="en-US" sz="1200" dirty="0"/>
              <a:t> 两个老王 都是一个</a:t>
            </a:r>
            <a:r>
              <a:rPr kumimoji="1" lang="en-US" altLang="zh-CN" sz="1200" dirty="0"/>
              <a:t>entity</a:t>
            </a:r>
            <a:r>
              <a:rPr kumimoji="1" lang="zh-CN" altLang="en-US" sz="1200" dirty="0"/>
              <a:t> 就</a:t>
            </a:r>
            <a:r>
              <a:rPr kumimoji="1" lang="en-US" altLang="zh-CN" sz="1200" dirty="0"/>
              <a:t>1</a:t>
            </a:r>
            <a:r>
              <a:rPr kumimoji="1" lang="zh-CN" altLang="en-US" sz="1200" dirty="0"/>
              <a:t> 不同就</a:t>
            </a:r>
            <a:r>
              <a:rPr kumimoji="1" lang="en-US" altLang="zh-CN" sz="1200"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第二个是 输入表中 不同</a:t>
            </a:r>
            <a:r>
              <a:rPr kumimoji="1" lang="en-US" altLang="zh-CN" sz="1200" dirty="0"/>
              <a:t>s</a:t>
            </a:r>
            <a:r>
              <a:rPr kumimoji="1" lang="zh-CN" altLang="en-US" sz="1200" dirty="0"/>
              <a:t> 都指向一个</a:t>
            </a:r>
            <a:r>
              <a:rPr kumimoji="1" lang="en-US" altLang="zh-CN" sz="1200" dirty="0"/>
              <a:t>e</a:t>
            </a:r>
            <a:r>
              <a:rPr kumimoji="1" lang="zh-CN" altLang="en-US" sz="1200" dirty="0"/>
              <a:t> 是就</a:t>
            </a:r>
            <a:r>
              <a:rPr kumimoji="1" lang="en-US" altLang="zh-CN" sz="1200" dirty="0"/>
              <a:t>1</a:t>
            </a:r>
            <a:r>
              <a:rPr kumimoji="1" lang="zh-CN" altLang="en-US" sz="1200" dirty="0"/>
              <a:t> 不是就</a:t>
            </a:r>
            <a:r>
              <a:rPr kumimoji="1" lang="en-US" altLang="zh-CN" sz="1200" dirty="0"/>
              <a:t>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407192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2</a:t>
            </a:r>
            <a:r>
              <a:rPr kumimoji="1" lang="zh-CN" altLang="en-US" sz="1200" dirty="0"/>
              <a:t>个 </a:t>
            </a:r>
            <a:r>
              <a:rPr kumimoji="1" lang="en-US" altLang="zh-CN" sz="1200" dirty="0"/>
              <a:t>bool</a:t>
            </a:r>
            <a:r>
              <a:rPr kumimoji="1" lang="zh-CN" altLang="en-US" sz="1200" dirty="0"/>
              <a:t> 第一个</a:t>
            </a:r>
            <a:r>
              <a:rPr kumimoji="1" lang="en-US" altLang="zh-CN" sz="1200" dirty="0"/>
              <a:t>s</a:t>
            </a:r>
            <a:r>
              <a:rPr kumimoji="1" lang="zh-CN" altLang="en-US" sz="1200" dirty="0"/>
              <a:t>是唯一一个本文内容 比如奥巴马 就</a:t>
            </a:r>
            <a:r>
              <a:rPr kumimoji="1" lang="en-US" altLang="zh-CN" sz="1200" dirty="0"/>
              <a:t>1</a:t>
            </a:r>
            <a:r>
              <a:rPr kumimoji="1" lang="zh-CN" altLang="en-US" sz="1200" dirty="0"/>
              <a:t> 如果是米歇尔和奥巴马就</a:t>
            </a:r>
            <a:r>
              <a:rPr kumimoji="1" lang="en-US" altLang="zh-CN" sz="1200"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第二个如果实体与</a:t>
            </a:r>
            <a:r>
              <a:rPr kumimoji="1" lang="en-US" altLang="zh-CN" sz="1200" dirty="0"/>
              <a:t>mention</a:t>
            </a:r>
            <a:r>
              <a:rPr kumimoji="1" lang="zh-CN" altLang="en-US" sz="1200" dirty="0"/>
              <a:t>相同就</a:t>
            </a:r>
            <a:r>
              <a:rPr kumimoji="1" lang="en-US" altLang="zh-CN" sz="1200" dirty="0"/>
              <a:t>1</a:t>
            </a:r>
            <a:r>
              <a:rPr kumimoji="1" lang="zh-CN" altLang="en-US" sz="1200" dirty="0"/>
              <a:t> 不同就</a:t>
            </a:r>
            <a:r>
              <a:rPr kumimoji="1" lang="en-US" altLang="zh-CN" sz="1200" dirty="0"/>
              <a:t>0</a:t>
            </a:r>
          </a:p>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186665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我们的消歧技术基于这样的假设，即给定行或列中的实体往往是相关的。正如我们在实验中所展示的，当消除一个表的多个</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单元格的歧义时，我们可以通过优先选择</a:t>
            </a:r>
            <a:r>
              <a:rPr kumimoji="1" lang="en-US" altLang="zh-CN" sz="1200" dirty="0"/>
              <a:t>-</a:t>
            </a:r>
            <a:r>
              <a:rPr kumimoji="1" lang="zh-CN" altLang="en-US" sz="1200" dirty="0"/>
              <a:t>致的消除歧义集合</a:t>
            </a:r>
            <a:r>
              <a:rPr kumimoji="1" lang="en-US" altLang="zh-CN" sz="1200" dirty="0"/>
              <a:t>(</a:t>
            </a:r>
            <a:r>
              <a:rPr kumimoji="1" lang="zh-CN" altLang="en-US" sz="1200" dirty="0"/>
              <a:t>即。由相关实体组成的集合</a:t>
            </a:r>
            <a:r>
              <a:rPr kumimoji="1" lang="en-US" altLang="zh-CN" sz="1200" dirty="0"/>
              <a:t>)</a:t>
            </a:r>
            <a:r>
              <a:rPr kumimoji="1" lang="zh-CN" altLang="en-US" sz="1200" dirty="0"/>
              <a:t>。为了利用这一事实，我们利用了</a:t>
            </a:r>
            <a:r>
              <a:rPr kumimoji="1" lang="en-US" altLang="zh-CN" sz="1200" dirty="0"/>
              <a:t>- -</a:t>
            </a:r>
            <a:r>
              <a:rPr kumimoji="1" lang="zh-CN" altLang="en-US" sz="1200" dirty="0"/>
              <a:t>种集体分类技术，其中软约束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鼓励消除同一</a:t>
            </a:r>
            <a:r>
              <a:rPr kumimoji="1" lang="en-US" altLang="zh-CN" sz="1200" dirty="0"/>
              <a:t>~</a:t>
            </a:r>
            <a:r>
              <a:rPr kumimoji="1" lang="zh-CN" altLang="en-US" sz="1200" dirty="0"/>
              <a:t>行和同一</a:t>
            </a:r>
            <a:r>
              <a:rPr kumimoji="1" lang="en-US" altLang="zh-CN" sz="1200" dirty="0"/>
              <a:t>-</a:t>
            </a:r>
            <a:r>
              <a:rPr kumimoji="1" lang="zh-CN" altLang="en-US" sz="1200" dirty="0"/>
              <a:t>列中彼此相关的提及的歧义。给定表中的消歧被联合优化，以获得全局</a:t>
            </a:r>
            <a:r>
              <a:rPr kumimoji="1" lang="en-US" altLang="zh-CN" sz="1200" dirty="0"/>
              <a:t>- -</a:t>
            </a:r>
            <a:r>
              <a:rPr kumimoji="1" lang="zh-CN" altLang="en-US" sz="1200" dirty="0"/>
              <a:t>致的实体集合。</a:t>
            </a:r>
            <a:endParaRPr kumimoji="1" lang="en-US" altLang="zh-CN" sz="1200" dirty="0"/>
          </a:p>
          <a:p>
            <a:endParaRPr kumimoji="1" lang="en-US" altLang="zh-CN" sz="1200" dirty="0"/>
          </a:p>
          <a:p>
            <a:endParaRPr kumimoji="1" lang="en-US" altLang="zh-CN" sz="1200" dirty="0"/>
          </a:p>
          <a:p>
            <a:r>
              <a:rPr kumimoji="1" lang="zh-CN" altLang="en-US" sz="1200" dirty="0"/>
              <a:t>看左边</a:t>
            </a:r>
            <a:endParaRPr kumimoji="1" lang="en-US" altLang="zh-CN" sz="1200" dirty="0"/>
          </a:p>
          <a:p>
            <a:r>
              <a:rPr kumimoji="1" lang="zh-CN" altLang="en-US" sz="1200" dirty="0"/>
              <a:t>如果有</a:t>
            </a:r>
            <a:r>
              <a:rPr kumimoji="1" lang="en-US" altLang="zh-CN" sz="1200" dirty="0"/>
              <a:t>a</a:t>
            </a:r>
            <a:r>
              <a:rPr kumimoji="1" lang="zh-CN" altLang="en-US" sz="1200" dirty="0"/>
              <a:t> </a:t>
            </a:r>
            <a:r>
              <a:rPr kumimoji="1" lang="en-US" altLang="zh-CN" sz="1200" dirty="0"/>
              <a:t>b</a:t>
            </a:r>
            <a:r>
              <a:rPr kumimoji="1" lang="zh-CN" altLang="en-US" sz="1200" dirty="0"/>
              <a:t> </a:t>
            </a:r>
            <a:r>
              <a:rPr kumimoji="1" lang="en-US" altLang="zh-CN" sz="1200" dirty="0"/>
              <a:t>c</a:t>
            </a:r>
            <a:r>
              <a:rPr kumimoji="1" lang="zh-CN" altLang="en-US" sz="1200" dirty="0"/>
              <a:t>个候选体 即</a:t>
            </a:r>
            <a:r>
              <a:rPr kumimoji="1" lang="en-US" altLang="zh-CN" sz="1200" dirty="0"/>
              <a:t>a</a:t>
            </a:r>
            <a:r>
              <a:rPr kumimoji="1" lang="zh-CN" altLang="en-US" sz="1200" dirty="0"/>
              <a:t>*</a:t>
            </a:r>
            <a:r>
              <a:rPr kumimoji="1" lang="en-US" altLang="zh-CN" sz="1200" dirty="0"/>
              <a:t>b</a:t>
            </a:r>
            <a:r>
              <a:rPr kumimoji="1" lang="zh-CN" altLang="en-US" sz="1200" dirty="0"/>
              <a:t>*</a:t>
            </a:r>
            <a:r>
              <a:rPr kumimoji="1" lang="en-US" altLang="zh-CN" sz="1200" dirty="0"/>
              <a:t>c</a:t>
            </a:r>
            <a:r>
              <a:rPr kumimoji="1" lang="zh-CN" altLang="en-US" sz="1200" dirty="0"/>
              <a:t>中可能</a:t>
            </a:r>
            <a:endParaRPr kumimoji="1" lang="en-US" altLang="zh-CN" sz="1200" dirty="0"/>
          </a:p>
          <a:p>
            <a:r>
              <a:rPr kumimoji="1" lang="zh-CN" altLang="en-US" sz="1200" dirty="0"/>
              <a:t>该访法对于模型来说是易处理的。</a:t>
            </a:r>
            <a:r>
              <a:rPr kumimoji="1" lang="en-US" altLang="zh-CN" sz="1200" dirty="0" err="1"/>
              <a:t>TabEL</a:t>
            </a:r>
            <a:r>
              <a:rPr kumimoji="1" lang="en-US" altLang="zh-CN" sz="1200" dirty="0"/>
              <a:t> </a:t>
            </a:r>
            <a:r>
              <a:rPr kumimoji="1" lang="zh-CN" altLang="en-US" sz="1200" dirty="0"/>
              <a:t>使用迭代分类算法</a:t>
            </a:r>
            <a:r>
              <a:rPr kumimoji="1" lang="en-US" altLang="zh-CN" sz="1200" dirty="0"/>
              <a:t>(ICA) [14]</a:t>
            </a:r>
            <a:r>
              <a:rPr kumimoji="1" lang="zh-CN" altLang="en-US" sz="1200" dirty="0"/>
              <a:t>来共同消除</a:t>
            </a:r>
          </a:p>
          <a:p>
            <a:r>
              <a:rPr kumimoji="1" lang="zh-CN" altLang="en-US" sz="1200" dirty="0"/>
              <a:t>给定表中所有提及的歧义。独立分量分析是</a:t>
            </a:r>
            <a:r>
              <a:rPr kumimoji="1" lang="en-US" altLang="zh-CN" sz="1200" dirty="0"/>
              <a:t>-</a:t>
            </a:r>
            <a:r>
              <a:rPr kumimoji="1" lang="zh-CN" altLang="en-US" sz="1200" dirty="0"/>
              <a:t>种迭代推理方法，它贪婪地将每</a:t>
            </a:r>
          </a:p>
          <a:p>
            <a:r>
              <a:rPr kumimoji="1" lang="zh-CN" altLang="en-US" sz="1200" dirty="0"/>
              <a:t>个变量重新分配到其最大似然值，并以其他变量的当前值为条件。在每次迭代</a:t>
            </a:r>
          </a:p>
          <a:p>
            <a:r>
              <a:rPr kumimoji="1" lang="zh-CN" altLang="en-US" sz="1200" dirty="0"/>
              <a:t>中，我们使用训练好的局部分类器</a:t>
            </a:r>
            <a:r>
              <a:rPr kumimoji="1" lang="en-US" altLang="zh-CN" sz="1200" dirty="0"/>
              <a:t>MLR</a:t>
            </a:r>
            <a:r>
              <a:rPr kumimoji="1" lang="zh-CN" altLang="en-US" sz="1200" dirty="0"/>
              <a:t>计算每个变量的最大似然值，该纷类器</a:t>
            </a:r>
          </a:p>
          <a:p>
            <a:r>
              <a:rPr kumimoji="1" lang="zh-CN" altLang="en-US" sz="1200" dirty="0"/>
              <a:t>采用基于逻辑回归的排序模型的形式。算法</a:t>
            </a:r>
            <a:r>
              <a:rPr kumimoji="1" lang="en-US" altLang="zh-CN" sz="1200" dirty="0"/>
              <a:t>1</a:t>
            </a:r>
            <a:r>
              <a:rPr kumimoji="1" lang="zh-CN" altLang="en-US" sz="1200" dirty="0"/>
              <a:t>展示了独立分量分析如何在图形</a:t>
            </a:r>
          </a:p>
          <a:p>
            <a:r>
              <a:rPr kumimoji="1" lang="zh-CN" altLang="en-US" sz="1200" dirty="0"/>
              <a:t>模型上执行迭代推理，以找到给定测试表中所有提及的高似然参考实体集。该</a:t>
            </a:r>
          </a:p>
          <a:p>
            <a:r>
              <a:rPr kumimoji="1" lang="zh-CN" altLang="en-US" sz="1200" dirty="0"/>
              <a:t>方法使用</a:t>
            </a:r>
            <a:r>
              <a:rPr kumimoji="1" lang="en-US" altLang="zh-CN" sz="1200" dirty="0"/>
              <a:t>MLR(</a:t>
            </a:r>
            <a:r>
              <a:rPr kumimoji="1" lang="zh-CN" altLang="en-US" sz="1200" dirty="0"/>
              <a:t>第</a:t>
            </a:r>
            <a:r>
              <a:rPr kumimoji="1" lang="en-US" altLang="zh-CN" sz="1200" dirty="0"/>
              <a:t>2</a:t>
            </a:r>
            <a:r>
              <a:rPr kumimoji="1" lang="zh-CN" altLang="en-US" sz="1200" dirty="0"/>
              <a:t>行至第</a:t>
            </a:r>
            <a:r>
              <a:rPr kumimoji="1" lang="en-US" altLang="zh-CN" sz="1200" dirty="0"/>
              <a:t>4</a:t>
            </a:r>
            <a:r>
              <a:rPr kumimoji="1" lang="zh-CN" altLang="en-US" sz="1200" dirty="0"/>
              <a:t>行</a:t>
            </a:r>
            <a:r>
              <a:rPr kumimoji="1" lang="en-US" altLang="zh-CN" sz="1200" dirty="0"/>
              <a:t>)</a:t>
            </a:r>
            <a:r>
              <a:rPr kumimoji="1" lang="zh-CN" altLang="en-US" sz="1200" dirty="0"/>
              <a:t>用实体初始化每个提及，然后迭代地重新计算特</a:t>
            </a:r>
          </a:p>
          <a:p>
            <a:r>
              <a:rPr kumimoji="1" lang="zh-CN" altLang="en-US" sz="1200" dirty="0"/>
              <a:t>征和分配</a:t>
            </a:r>
            <a:r>
              <a:rPr kumimoji="1" lang="en-US" altLang="zh-CN" sz="1200" dirty="0"/>
              <a:t>(</a:t>
            </a:r>
            <a:r>
              <a:rPr kumimoji="1" lang="zh-CN" altLang="en-US" sz="1200" dirty="0"/>
              <a:t>第</a:t>
            </a:r>
            <a:r>
              <a:rPr kumimoji="1" lang="en-US" altLang="zh-CN" sz="1200" dirty="0"/>
              <a:t>6</a:t>
            </a:r>
            <a:r>
              <a:rPr kumimoji="1" lang="zh-CN" altLang="en-US" sz="1200" dirty="0"/>
              <a:t>行至第</a:t>
            </a:r>
            <a:r>
              <a:rPr kumimoji="1" lang="en-US" altLang="zh-CN" sz="1200" dirty="0"/>
              <a:t>18</a:t>
            </a:r>
            <a:r>
              <a:rPr kumimoji="1" lang="zh-CN" altLang="en-US" sz="1200" dirty="0"/>
              <a:t>行</a:t>
            </a:r>
            <a:r>
              <a:rPr kumimoji="1" lang="en-US" altLang="zh-CN" sz="1200" dirty="0"/>
              <a:t>)</a:t>
            </a:r>
            <a:r>
              <a:rPr kumimoji="1" lang="zh-CN" altLang="en-US" sz="1200" dirty="0"/>
              <a:t>，直到任何提及的分配没有变化或达到最大迭代限</a:t>
            </a:r>
          </a:p>
          <a:p>
            <a:r>
              <a:rPr kumimoji="1" lang="zh-CN" altLang="en-US" sz="1200" dirty="0"/>
              <a:t>制。   </a:t>
            </a:r>
            <a:r>
              <a:rPr kumimoji="1" lang="en-US" altLang="zh-CN" sz="1200" dirty="0"/>
              <a:t>7-10</a:t>
            </a:r>
            <a:r>
              <a:rPr kumimoji="1" lang="zh-CN" altLang="en-US" sz="1200" dirty="0"/>
              <a:t>是不停的迭代 </a:t>
            </a:r>
            <a:r>
              <a:rPr kumimoji="1" lang="en-US" altLang="zh-CN" sz="1200" dirty="0"/>
              <a:t>12-17</a:t>
            </a:r>
            <a:r>
              <a:rPr kumimoji="1" lang="zh-CN" altLang="en-US" sz="1200" dirty="0"/>
              <a:t>是判断</a:t>
            </a:r>
            <a:r>
              <a:rPr kumimoji="1" lang="zh-CN" altLang="en-US" sz="1200"/>
              <a:t>停止条件的</a:t>
            </a:r>
            <a:endParaRPr kumimoji="1" lang="en-US" altLang="zh-CN" sz="1200" dirty="0"/>
          </a:p>
          <a:p>
            <a:r>
              <a:rPr kumimoji="1" lang="zh-CN" altLang="en-US" sz="1200" dirty="0"/>
              <a:t>七巧板</a:t>
            </a:r>
            <a:r>
              <a:rPr kumimoji="1" lang="en-US" altLang="zh-CN" sz="1200" dirty="0"/>
              <a:t>demo</a:t>
            </a:r>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2834669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别的论文的图</a:t>
            </a:r>
            <a:endParaRPr kumimoji="1" lang="en-US" altLang="zh-CN" sz="1200" dirty="0"/>
          </a:p>
          <a:p>
            <a:r>
              <a:rPr kumimoji="1" lang="zh-CN" altLang="en-US" sz="1200" dirty="0"/>
              <a:t>借用别的论文的图片对</a:t>
            </a:r>
            <a:r>
              <a:rPr kumimoji="1" lang="en-US" altLang="zh-CN" sz="1200" dirty="0"/>
              <a:t>feature</a:t>
            </a:r>
            <a:r>
              <a:rPr kumimoji="1" lang="zh-CN" altLang="en-US" sz="1200" dirty="0"/>
              <a:t>的计算进行说明</a:t>
            </a:r>
            <a:endParaRPr kumimoji="1" lang="en-US" altLang="zh-CN" sz="1200" dirty="0"/>
          </a:p>
          <a:p>
            <a:endParaRPr kumimoji="1" lang="en-US" altLang="zh-CN" sz="1200" dirty="0"/>
          </a:p>
          <a:p>
            <a:r>
              <a:rPr kumimoji="1" lang="zh-CN" altLang="en-US" sz="1200" dirty="0"/>
              <a:t>要对图形执行任何有意义的推理，必须将其参数化。我们通过将图</a:t>
            </a:r>
            <a:r>
              <a:rPr kumimoji="1" lang="en-US" altLang="zh-CN" sz="1200" dirty="0"/>
              <a:t>4</a:t>
            </a:r>
            <a:r>
              <a:rPr kumimoji="1" lang="zh-CN" altLang="en-US" sz="1200" dirty="0"/>
              <a:t>中的图表示为如图</a:t>
            </a:r>
            <a:r>
              <a:rPr kumimoji="1" lang="en-US" altLang="zh-CN" sz="1200" dirty="0"/>
              <a:t>5</a:t>
            </a:r>
            <a:r>
              <a:rPr kumimoji="1" lang="zh-CN" altLang="en-US" sz="1200" dirty="0"/>
              <a:t>所示的因子图来实现</a:t>
            </a:r>
          </a:p>
          <a:p>
            <a:r>
              <a:rPr kumimoji="1" lang="zh-CN" altLang="en-US" sz="1200" dirty="0"/>
              <a:t>这一点</a:t>
            </a:r>
            <a:r>
              <a:rPr kumimoji="1" lang="en-US" altLang="zh-CN" sz="1200" dirty="0"/>
              <a:t>.</a:t>
            </a:r>
            <a:r>
              <a:rPr kumimoji="1" lang="zh-CN" altLang="en-US" sz="1200" dirty="0"/>
              <a:t>该图的方形节点代表所谓的“因子节点”，它计算并捕捉交互变量之间的</a:t>
            </a:r>
          </a:p>
          <a:p>
            <a:r>
              <a:rPr kumimoji="1" lang="zh-CN" altLang="en-US" sz="1200" dirty="0"/>
              <a:t>相似性或一致性。例如，图</a:t>
            </a:r>
            <a:r>
              <a:rPr kumimoji="1" lang="en-US" altLang="zh-CN" sz="1200" dirty="0"/>
              <a:t>5</a:t>
            </a:r>
            <a:r>
              <a:rPr kumimoji="1" lang="zh-CN" altLang="en-US" sz="1200" dirty="0"/>
              <a:t>中的</a:t>
            </a:r>
            <a:r>
              <a:rPr kumimoji="1" lang="el-GR" altLang="zh-CN" sz="1200" dirty="0"/>
              <a:t>ψ3</a:t>
            </a:r>
            <a:r>
              <a:rPr kumimoji="1" lang="zh-CN" altLang="en-US" sz="1200" dirty="0"/>
              <a:t>计算</a:t>
            </a:r>
          </a:p>
          <a:p>
            <a:r>
              <a:rPr kumimoji="1" lang="zh-CN" altLang="en-US" sz="1200" dirty="0"/>
              <a:t>分配给列标题和链接到该列中单元格图 </a:t>
            </a:r>
            <a:r>
              <a:rPr kumimoji="1" lang="en-US" altLang="zh-CN" sz="1200" dirty="0"/>
              <a:t>5.</a:t>
            </a:r>
            <a:r>
              <a:rPr kumimoji="1" lang="zh-CN" altLang="en-US" sz="1200" dirty="0"/>
              <a:t>该因子图是参数化的马尔可夫网络</a:t>
            </a:r>
            <a:r>
              <a:rPr kumimoji="1" lang="en-US" altLang="zh-CN" sz="1200" dirty="0"/>
              <a:t>,</a:t>
            </a:r>
          </a:p>
          <a:p>
            <a:r>
              <a:rPr kumimoji="1" lang="zh-CN" altLang="en-US" sz="1200" dirty="0"/>
              <a:t>值的实体的类</a:t>
            </a:r>
            <a:r>
              <a:rPr kumimoji="1" lang="en-US" altLang="zh-CN" sz="1200" dirty="0"/>
              <a:t>;</a:t>
            </a:r>
            <a:r>
              <a:rPr kumimoji="1" lang="zh-CN" altLang="en-US" sz="1200" dirty="0"/>
              <a:t>给定一对列的行单元其中正方形 节点代表因子节点</a:t>
            </a:r>
          </a:p>
          <a:p>
            <a:r>
              <a:rPr kumimoji="1" lang="zh-CN" altLang="en-US" sz="1200" dirty="0"/>
              <a:t>格值之间为</a:t>
            </a:r>
            <a:r>
              <a:rPr kumimoji="1" lang="el-GR" altLang="zh-CN" sz="1200" dirty="0"/>
              <a:t>ψ4,</a:t>
            </a:r>
            <a:r>
              <a:rPr kumimoji="1" lang="zh-CN" altLang="en-US" sz="1200" dirty="0"/>
              <a:t>列标题之间为</a:t>
            </a:r>
            <a:r>
              <a:rPr kumimoji="1" lang="el-GR" altLang="zh-CN" sz="1200" dirty="0"/>
              <a:t>ψ5</a:t>
            </a:r>
            <a:r>
              <a:rPr kumimoji="1" lang="zh-CN" altLang="el-GR" sz="1200" dirty="0"/>
              <a:t>。</a:t>
            </a:r>
            <a:endParaRPr kumimoji="1" lang="en-US" altLang="zh-CN" sz="1200" dirty="0"/>
          </a:p>
          <a:p>
            <a:endParaRPr kumimoji="1" lang="en-US" altLang="zh-CN" sz="1200" dirty="0"/>
          </a:p>
          <a:p>
            <a:r>
              <a:rPr kumimoji="1" lang="zh-CN" altLang="en-US" sz="1200" dirty="0"/>
              <a:t>该访法对于模型来说是易处理的。</a:t>
            </a:r>
            <a:r>
              <a:rPr kumimoji="1" lang="en-US" altLang="zh-CN" sz="1200" dirty="0" err="1"/>
              <a:t>TabEL</a:t>
            </a:r>
            <a:r>
              <a:rPr kumimoji="1" lang="en-US" altLang="zh-CN" sz="1200" dirty="0"/>
              <a:t> </a:t>
            </a:r>
            <a:r>
              <a:rPr kumimoji="1" lang="zh-CN" altLang="en-US" sz="1200" dirty="0"/>
              <a:t>使用迭代分类算法</a:t>
            </a:r>
            <a:r>
              <a:rPr kumimoji="1" lang="en-US" altLang="zh-CN" sz="1200" dirty="0"/>
              <a:t>(ICA) [14]</a:t>
            </a:r>
            <a:r>
              <a:rPr kumimoji="1" lang="zh-CN" altLang="en-US" sz="1200" dirty="0"/>
              <a:t>来共同消除</a:t>
            </a:r>
          </a:p>
          <a:p>
            <a:r>
              <a:rPr kumimoji="1" lang="zh-CN" altLang="en-US" sz="1200" dirty="0"/>
              <a:t>给定表中所有提及的歧义。独立分量分析是</a:t>
            </a:r>
            <a:r>
              <a:rPr kumimoji="1" lang="en-US" altLang="zh-CN" sz="1200" dirty="0"/>
              <a:t>-</a:t>
            </a:r>
            <a:r>
              <a:rPr kumimoji="1" lang="zh-CN" altLang="en-US" sz="1200" dirty="0"/>
              <a:t>种迭代推理方法，它贪婪地将每</a:t>
            </a:r>
          </a:p>
          <a:p>
            <a:r>
              <a:rPr kumimoji="1" lang="zh-CN" altLang="en-US" sz="1200" dirty="0"/>
              <a:t>个变量重新分配到其最大似然值，并以其他变量的当前值为条件。在每次迭代</a:t>
            </a:r>
          </a:p>
          <a:p>
            <a:r>
              <a:rPr kumimoji="1" lang="zh-CN" altLang="en-US" sz="1200" dirty="0"/>
              <a:t>中，我们使用训练好的局部分类器</a:t>
            </a:r>
            <a:r>
              <a:rPr kumimoji="1" lang="en-US" altLang="zh-CN" sz="1200" dirty="0"/>
              <a:t>MLR</a:t>
            </a:r>
            <a:r>
              <a:rPr kumimoji="1" lang="zh-CN" altLang="en-US" sz="1200" dirty="0"/>
              <a:t>计算每个变量的最大似然值，该纷类器</a:t>
            </a:r>
          </a:p>
          <a:p>
            <a:r>
              <a:rPr kumimoji="1" lang="zh-CN" altLang="en-US" sz="1200" dirty="0"/>
              <a:t>采用基于逻辑回归的排序模型的形式。算法</a:t>
            </a:r>
            <a:r>
              <a:rPr kumimoji="1" lang="en-US" altLang="zh-CN" sz="1200" dirty="0"/>
              <a:t>1</a:t>
            </a:r>
            <a:r>
              <a:rPr kumimoji="1" lang="zh-CN" altLang="en-US" sz="1200" dirty="0"/>
              <a:t>展示了独立分量分析如何在图形</a:t>
            </a:r>
          </a:p>
          <a:p>
            <a:r>
              <a:rPr kumimoji="1" lang="zh-CN" altLang="en-US" sz="1200" dirty="0"/>
              <a:t>模型上执行迭代推理，以找到给定测试表中所有提及的高似然参考实体集。该</a:t>
            </a:r>
          </a:p>
          <a:p>
            <a:r>
              <a:rPr kumimoji="1" lang="zh-CN" altLang="en-US" sz="1200" dirty="0"/>
              <a:t>方法使用</a:t>
            </a:r>
            <a:r>
              <a:rPr kumimoji="1" lang="en-US" altLang="zh-CN" sz="1200" dirty="0"/>
              <a:t>MLR(</a:t>
            </a:r>
            <a:r>
              <a:rPr kumimoji="1" lang="zh-CN" altLang="en-US" sz="1200" dirty="0"/>
              <a:t>第</a:t>
            </a:r>
            <a:r>
              <a:rPr kumimoji="1" lang="en-US" altLang="zh-CN" sz="1200" dirty="0"/>
              <a:t>2</a:t>
            </a:r>
            <a:r>
              <a:rPr kumimoji="1" lang="zh-CN" altLang="en-US" sz="1200" dirty="0"/>
              <a:t>行至第</a:t>
            </a:r>
            <a:r>
              <a:rPr kumimoji="1" lang="en-US" altLang="zh-CN" sz="1200" dirty="0"/>
              <a:t>4</a:t>
            </a:r>
            <a:r>
              <a:rPr kumimoji="1" lang="zh-CN" altLang="en-US" sz="1200" dirty="0"/>
              <a:t>行</a:t>
            </a:r>
            <a:r>
              <a:rPr kumimoji="1" lang="en-US" altLang="zh-CN" sz="1200" dirty="0"/>
              <a:t>)</a:t>
            </a:r>
            <a:r>
              <a:rPr kumimoji="1" lang="zh-CN" altLang="en-US" sz="1200" dirty="0"/>
              <a:t>用实体初始化每个提及，然后迭代地重新计算特</a:t>
            </a:r>
          </a:p>
          <a:p>
            <a:r>
              <a:rPr kumimoji="1" lang="zh-CN" altLang="en-US" sz="1200" dirty="0"/>
              <a:t>征和分配</a:t>
            </a:r>
            <a:r>
              <a:rPr kumimoji="1" lang="en-US" altLang="zh-CN" sz="1200" dirty="0"/>
              <a:t>(</a:t>
            </a:r>
            <a:r>
              <a:rPr kumimoji="1" lang="zh-CN" altLang="en-US" sz="1200" dirty="0"/>
              <a:t>第</a:t>
            </a:r>
            <a:r>
              <a:rPr kumimoji="1" lang="en-US" altLang="zh-CN" sz="1200" dirty="0"/>
              <a:t>6</a:t>
            </a:r>
            <a:r>
              <a:rPr kumimoji="1" lang="zh-CN" altLang="en-US" sz="1200" dirty="0"/>
              <a:t>行至第</a:t>
            </a:r>
            <a:r>
              <a:rPr kumimoji="1" lang="en-US" altLang="zh-CN" sz="1200" dirty="0"/>
              <a:t>18</a:t>
            </a:r>
            <a:r>
              <a:rPr kumimoji="1" lang="zh-CN" altLang="en-US" sz="1200" dirty="0"/>
              <a:t>行</a:t>
            </a:r>
            <a:r>
              <a:rPr kumimoji="1" lang="en-US" altLang="zh-CN" sz="1200" dirty="0"/>
              <a:t>)</a:t>
            </a:r>
            <a:r>
              <a:rPr kumimoji="1" lang="zh-CN" altLang="en-US" sz="1200" dirty="0"/>
              <a:t>，直到任何提及的分配没有变化或达到最大迭代限</a:t>
            </a:r>
          </a:p>
          <a:p>
            <a:r>
              <a:rPr kumimoji="1" lang="zh-CN" altLang="en-US" sz="1200" dirty="0"/>
              <a:t>制。</a:t>
            </a:r>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169191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410788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2261020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374282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不同</a:t>
            </a:r>
            <a:r>
              <a:rPr kumimoji="1" lang="en-US" altLang="zh-CN" dirty="0"/>
              <a:t>feature</a:t>
            </a:r>
            <a:r>
              <a:rPr kumimoji="1" lang="zh-CN" altLang="en-US" dirty="0"/>
              <a:t>模块的作用重要性</a:t>
            </a:r>
            <a:endParaRPr kumimoji="1"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2090504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81128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网络中包含了</a:t>
            </a:r>
            <a:r>
              <a:rPr lang="en-US" altLang="zh-CN" dirty="0"/>
              <a:t>1.54</a:t>
            </a:r>
            <a:r>
              <a:rPr lang="zh-CN" altLang="en-US" dirty="0"/>
              <a:t>亿张关系数据的</a:t>
            </a:r>
            <a:r>
              <a:rPr lang="en" altLang="zh-CN" dirty="0"/>
              <a:t>HTML</a:t>
            </a:r>
            <a:r>
              <a:rPr lang="zh-CN" altLang="en-US" dirty="0"/>
              <a:t>表格，仅维基百科就包含了</a:t>
            </a:r>
            <a:r>
              <a:rPr lang="en-US" altLang="zh-CN" dirty="0"/>
              <a:t>160</a:t>
            </a:r>
            <a:r>
              <a:rPr lang="zh-CN" altLang="en-US" dirty="0"/>
              <a:t>万张高质量的关系表。提取</a:t>
            </a:r>
            <a:r>
              <a:rPr lang="en" altLang="zh-CN" dirty="0"/>
              <a:t>Web</a:t>
            </a:r>
            <a:r>
              <a:rPr lang="zh-CN" altLang="en-US" dirty="0"/>
              <a:t>表的语义以产生机器可理解的知识已成为一个积极的研究领域。</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373869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现有表格语义解释任务：实体链接</a:t>
            </a:r>
            <a:r>
              <a:rPr kumimoji="1" lang="en-US" altLang="zh-CN" sz="1200" dirty="0"/>
              <a:t>EL</a:t>
            </a:r>
            <a:r>
              <a:rPr kumimoji="1" lang="zh-CN" altLang="en-US" sz="1200" dirty="0"/>
              <a:t>（解释）</a:t>
            </a:r>
            <a:r>
              <a:rPr lang="zh-CN" altLang="en-US" dirty="0"/>
              <a:t>、列类型识别和从表格中提取关系。给大家看看测试集（</a:t>
            </a:r>
            <a:r>
              <a:rPr lang="en-US" altLang="zh-CN" dirty="0"/>
              <a:t>entity</a:t>
            </a:r>
            <a:r>
              <a:rPr lang="zh-CN" altLang="en-US" dirty="0"/>
              <a:t> </a:t>
            </a:r>
            <a:r>
              <a:rPr lang="en-US" altLang="zh-CN" dirty="0" err="1"/>
              <a:t>url</a:t>
            </a:r>
            <a:r>
              <a:rPr lang="zh-CN" altLang="en-US" dirty="0"/>
              <a:t>）</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78340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一般论文中 都是基于一种强有力的假设</a:t>
            </a:r>
            <a:r>
              <a:rPr kumimoji="1" lang="en-US" altLang="zh-CN" dirty="0"/>
              <a:t>kg</a:t>
            </a:r>
            <a:r>
              <a:rPr kumimoji="1" lang="zh-CN" altLang="en-US" dirty="0"/>
              <a:t>是当</a:t>
            </a:r>
            <a:r>
              <a:rPr kumimoji="1" lang="en-US" altLang="zh-CN" dirty="0"/>
              <a:t>background</a:t>
            </a:r>
            <a:r>
              <a:rPr kumimoji="1" lang="zh-CN" altLang="en-US" dirty="0"/>
              <a:t> </a:t>
            </a:r>
            <a:r>
              <a:rPr kumimoji="1" lang="en-US" altLang="zh-CN" dirty="0"/>
              <a:t>truth</a:t>
            </a:r>
            <a:r>
              <a:rPr kumimoji="1" lang="zh-CN" altLang="en-US" dirty="0"/>
              <a:t>的，但是如图﻿张艺谋维基主页被恶意篡改。知识库可能不完整或者有噪声</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1500738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6D8D6E25-A6A8-4F44-A194-8FE87A5324F2}"/>
              </a:ext>
            </a:extLst>
          </p:cNvPr>
          <p:cNvSpPr>
            <a:spLocks noGrp="1"/>
          </p:cNvSpPr>
          <p:nvPr>
            <p:ph type="body" idx="1"/>
          </p:nvPr>
        </p:nvSpPr>
        <p:spPr/>
        <p:txBody>
          <a:bodyPr/>
          <a:lstStyle/>
          <a:p>
            <a:r>
              <a:rPr kumimoji="1" lang="zh-CN" altLang="en-US" dirty="0"/>
              <a:t>先说</a:t>
            </a:r>
            <a:r>
              <a:rPr kumimoji="1" lang="en-US" altLang="zh-CN" dirty="0"/>
              <a:t>Chicago</a:t>
            </a:r>
            <a:r>
              <a:rPr kumimoji="1" lang="zh-CN" altLang="en-US" dirty="0"/>
              <a:t> 表示 城市 电影 音乐</a:t>
            </a:r>
            <a:endParaRPr kumimoji="1" lang="en-US" altLang="zh-CN" dirty="0"/>
          </a:p>
          <a:p>
            <a:endParaRPr kumimoji="1" lang="en-US" altLang="zh-CN" dirty="0"/>
          </a:p>
          <a:p>
            <a:r>
              <a:rPr kumimoji="1" lang="zh-CN" altLang="en-US" dirty="0"/>
              <a:t>注意</a:t>
            </a:r>
            <a:r>
              <a:rPr kumimoji="1" lang="en-US" altLang="zh-CN" dirty="0"/>
              <a:t>mention</a:t>
            </a:r>
            <a:r>
              <a:rPr kumimoji="1" lang="zh-CN" altLang="en-US" dirty="0"/>
              <a:t> 和</a:t>
            </a:r>
            <a:r>
              <a:rPr kumimoji="1" lang="en-US" altLang="zh-CN" dirty="0"/>
              <a:t>entity</a:t>
            </a:r>
            <a:r>
              <a:rPr kumimoji="1" lang="zh-CN" altLang="en-US" dirty="0"/>
              <a:t>的区别！第一步和第二步的区别</a:t>
            </a:r>
            <a:endParaRPr kumimoji="1" lang="en-US" altLang="zh-CN" dirty="0"/>
          </a:p>
          <a:p>
            <a:endParaRPr kumimoji="1" lang="en-US" altLang="zh-CN" dirty="0"/>
          </a:p>
          <a:p>
            <a:r>
              <a:rPr kumimoji="1" lang="zh-CN" altLang="en-US" dirty="0"/>
              <a:t>第三部分是重点</a:t>
            </a:r>
          </a:p>
        </p:txBody>
      </p:sp>
    </p:spTree>
    <p:extLst>
      <p:ext uri="{BB962C8B-B14F-4D97-AF65-F5344CB8AC3E}">
        <p14:creationId xmlns:p14="http://schemas.microsoft.com/office/powerpoint/2010/main" val="355915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识别表格</a:t>
                </a:r>
                <a14:m>
                  <m:oMath xmlns:m="http://schemas.openxmlformats.org/officeDocument/2006/math">
                    <m:r>
                      <m:rPr>
                        <m:sty m:val="p"/>
                      </m:rPr>
                      <a:rPr lang="en-US" altLang="zh-CN" sz="1200" i="1" dirty="0">
                        <a:solidFill>
                          <a:schemeClr val="tx1">
                            <a:lumMod val="75000"/>
                            <a:lumOff val="25000"/>
                          </a:schemeClr>
                        </a:solidFill>
                        <a:latin typeface="Cambria Math" panose="02040503050406030204" pitchFamily="18" charset="0"/>
                      </a:rPr>
                      <m:t>T</m:t>
                    </m:r>
                  </m:oMath>
                </a14:m>
                <a:r>
                  <a:rPr lang="zh-CN" altLang="en-US" sz="1200" dirty="0">
                    <a:solidFill>
                      <a:schemeClr val="tx1">
                        <a:lumMod val="75000"/>
                        <a:lumOff val="25000"/>
                      </a:schemeClr>
                    </a:solidFill>
                  </a:rPr>
                  <a:t>中的某个格子的每个潜在</a:t>
                </a:r>
                <a:r>
                  <a:rPr lang="en-US" altLang="zh-CN" sz="1200" dirty="0">
                    <a:solidFill>
                      <a:schemeClr val="tx1">
                        <a:lumMod val="75000"/>
                        <a:lumOff val="25000"/>
                      </a:schemeClr>
                    </a:solidFill>
                  </a:rPr>
                  <a:t>mention</a:t>
                </a:r>
                <a:r>
                  <a:rPr lang="zh-CN" altLang="en-US" sz="1200" dirty="0">
                    <a:solidFill>
                      <a:schemeClr val="tx1">
                        <a:lumMod val="75000"/>
                        <a:lumOff val="25000"/>
                      </a:schemeClr>
                    </a:solidFill>
                  </a:rPr>
                  <a:t> </a:t>
                </a:r>
                <a14:m>
                  <m:oMath xmlns:m="http://schemas.openxmlformats.org/officeDocument/2006/math">
                    <m:sSub>
                      <m:sSubPr>
                        <m:ctrlPr>
                          <a:rPr lang="en-US" altLang="zh-CN" sz="1200" i="1" smtClean="0">
                            <a:solidFill>
                              <a:schemeClr val="tx1">
                                <a:lumMod val="75000"/>
                                <a:lumOff val="25000"/>
                              </a:schemeClr>
                            </a:solidFill>
                            <a:latin typeface="Cambria Math" panose="02040503050406030204" pitchFamily="18" charset="0"/>
                          </a:rPr>
                        </m:ctrlPr>
                      </m:sSubPr>
                      <m:e>
                        <m:r>
                          <m:rPr>
                            <m:sty m:val="p"/>
                          </m:rPr>
                          <a:rPr lang="en-US" altLang="zh-CN" sz="1200" i="1">
                            <a:solidFill>
                              <a:schemeClr val="tx1">
                                <a:lumMod val="75000"/>
                                <a:lumOff val="25000"/>
                              </a:schemeClr>
                            </a:solidFill>
                            <a:latin typeface="Cambria Math" panose="02040503050406030204" pitchFamily="18" charset="0"/>
                          </a:rPr>
                          <m:t>m</m:t>
                        </m:r>
                      </m:e>
                      <m:sub>
                        <m:r>
                          <m:rPr>
                            <m:sty m:val="p"/>
                          </m:rPr>
                          <a:rPr lang="en-US" altLang="zh-CN" sz="1200" i="1">
                            <a:solidFill>
                              <a:schemeClr val="tx1">
                                <a:lumMod val="75000"/>
                                <a:lumOff val="25000"/>
                              </a:schemeClr>
                            </a:solidFill>
                            <a:latin typeface="Cambria Math" panose="02040503050406030204" pitchFamily="18" charset="0"/>
                          </a:rPr>
                          <m:t>s</m:t>
                        </m:r>
                        <m:r>
                          <a:rPr lang="en-US" altLang="zh-CN" sz="1200" b="0" i="1" smtClean="0">
                            <a:solidFill>
                              <a:schemeClr val="tx1">
                                <a:lumMod val="75000"/>
                                <a:lumOff val="25000"/>
                              </a:schemeClr>
                            </a:solidFill>
                            <a:latin typeface="Cambria Math" panose="02040503050406030204" pitchFamily="18" charset="0"/>
                          </a:rPr>
                          <m:t>,?</m:t>
                        </m:r>
                      </m:sub>
                    </m:sSub>
                  </m:oMath>
                </a14:m>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识别表格</a:t>
                </a:r>
                <a:r>
                  <a:rPr lang="en-US" altLang="zh-CN" sz="1200" i="0" dirty="0">
                    <a:solidFill>
                      <a:schemeClr val="tx1">
                        <a:lumMod val="75000"/>
                        <a:lumOff val="25000"/>
                      </a:schemeClr>
                    </a:solidFill>
                    <a:latin typeface="Cambria Math" panose="02040503050406030204" pitchFamily="18" charset="0"/>
                  </a:rPr>
                  <a:t>T</a:t>
                </a:r>
                <a:r>
                  <a:rPr lang="zh-CN" altLang="en-US" sz="1200" dirty="0">
                    <a:solidFill>
                      <a:schemeClr val="tx1">
                        <a:lumMod val="75000"/>
                        <a:lumOff val="25000"/>
                      </a:schemeClr>
                    </a:solidFill>
                  </a:rPr>
                  <a:t>中的某个格子的每个潜在</a:t>
                </a:r>
                <a:r>
                  <a:rPr lang="en-US" altLang="zh-CN" sz="1200" dirty="0">
                    <a:solidFill>
                      <a:schemeClr val="tx1">
                        <a:lumMod val="75000"/>
                        <a:lumOff val="25000"/>
                      </a:schemeClr>
                    </a:solidFill>
                  </a:rPr>
                  <a:t>mention</a:t>
                </a:r>
                <a:r>
                  <a:rPr lang="zh-CN" altLang="en-US" sz="1200" dirty="0">
                    <a:solidFill>
                      <a:schemeClr val="tx1">
                        <a:lumMod val="75000"/>
                        <a:lumOff val="25000"/>
                      </a:schemeClr>
                    </a:solidFill>
                  </a:rPr>
                  <a:t> </a:t>
                </a:r>
                <a:r>
                  <a:rPr lang="en-US" altLang="zh-CN" sz="1200" i="0">
                    <a:solidFill>
                      <a:schemeClr val="tx1">
                        <a:lumMod val="75000"/>
                        <a:lumOff val="25000"/>
                      </a:schemeClr>
                    </a:solidFill>
                    <a:latin typeface="Cambria Math" panose="02040503050406030204" pitchFamily="18" charset="0"/>
                  </a:rPr>
                  <a:t>m_(s</a:t>
                </a:r>
                <a:r>
                  <a:rPr lang="en-US" altLang="zh-CN" sz="1200" b="0" i="0">
                    <a:solidFill>
                      <a:schemeClr val="tx1">
                        <a:lumMod val="75000"/>
                        <a:lumOff val="25000"/>
                      </a:schemeClr>
                    </a:solidFill>
                    <a:latin typeface="Cambria Math" panose="02040503050406030204" pitchFamily="18" charset="0"/>
                  </a:rPr>
                  <a:t>,?)</a:t>
                </a:r>
                <a:endParaRPr kumimoji="1" lang="zh-CN" altLang="en-US" dirty="0"/>
              </a:p>
            </p:txBody>
          </p:sp>
        </mc:Fallback>
      </mc:AlternateContent>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41788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﻿在文本表述映射到知识图谱实体的过程中，要经过候选集生成的步骤。主要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有三种思路：基于名称字典的办法 </a:t>
            </a:r>
            <a:r>
              <a:rPr kumimoji="1" lang="en-US" altLang="zh-CN" dirty="0"/>
              <a:t>[21][7]</a:t>
            </a:r>
            <a:r>
              <a:rPr kumimoji="1" lang="zh-CN" altLang="en-US" dirty="0"/>
              <a:t>，这种方法得到了广泛采纳，本文主要是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在该思路上进一步改进；基于上下文的扩充法 </a:t>
            </a:r>
            <a:r>
              <a:rPr kumimoji="1" lang="en-US" altLang="zh-CN" dirty="0"/>
              <a:t>[51][32]</a:t>
            </a:r>
            <a:r>
              <a:rPr kumimoji="1" lang="zh-CN" altLang="en-US" dirty="0"/>
              <a:t>，利用上下文扩充名称字典；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基于搜索引擎的构建方法 </a:t>
            </a:r>
            <a:r>
              <a:rPr kumimoji="1" lang="en-US" altLang="zh-CN" dirty="0"/>
              <a:t>[25][35]</a:t>
            </a:r>
            <a:r>
              <a:rPr kumimoji="1" lang="zh-CN" altLang="en-US" dirty="0"/>
              <a:t>，将文本表述提交给搜索引擎，根据返回的维基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页面排名作为结果。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1906032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a:xfrm>
            <a:off x="494676" y="1558043"/>
            <a:ext cx="6526056" cy="1870957"/>
          </a:xfrm>
        </p:spPr>
        <p:txBody>
          <a:bodyPr/>
          <a:lstStyle/>
          <a:p>
            <a:r>
              <a:rPr kumimoji="1" lang="en" altLang="zh-CN" sz="4000" dirty="0"/>
              <a:t>﻿</a:t>
            </a:r>
            <a:r>
              <a:rPr kumimoji="1" lang="en" altLang="zh-CN" sz="4000" dirty="0" err="1"/>
              <a:t>TabEL</a:t>
            </a:r>
            <a:r>
              <a:rPr kumimoji="1" lang="en" altLang="zh-CN" sz="4000" dirty="0"/>
              <a:t>: Entity Linking in Web Tables</a:t>
            </a:r>
            <a:endParaRPr kumimoji="1" lang="en" altLang="zh-CN" sz="4000"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431158"/>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主讲人：</a:t>
            </a:r>
            <a:r>
              <a:rPr lang="zh-CN" altLang="en-US" sz="2000" dirty="0">
                <a:solidFill>
                  <a:schemeClr val="accent2"/>
                </a:solidFill>
                <a:latin typeface="Arial"/>
                <a:cs typeface="+mn-ea"/>
              </a:rPr>
              <a:t>杨联政</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2021/3/24</a:t>
            </a:r>
            <a:r>
              <a:rPr kumimoji="0" lang="zh-CN" altLang="en-US" sz="2000" i="0" u="none" strike="noStrike" kern="1200" cap="none" spc="0" normalizeH="0" baseline="0" noProof="0" dirty="0">
                <a:ln>
                  <a:noFill/>
                </a:ln>
                <a:solidFill>
                  <a:schemeClr val="accent1"/>
                </a:solidFill>
                <a:effectLst/>
                <a:uLnTx/>
                <a:uFillTx/>
                <a:latin typeface="Arial"/>
                <a:cs typeface="+mn-ea"/>
              </a:rPr>
              <a:t> </a:t>
            </a:r>
          </a:p>
        </p:txBody>
      </p:sp>
      <p:sp>
        <p:nvSpPr>
          <p:cNvPr id="3" name="矩形 2">
            <a:extLst>
              <a:ext uri="{FF2B5EF4-FFF2-40B4-BE49-F238E27FC236}">
                <a16:creationId xmlns:a16="http://schemas.microsoft.com/office/drawing/2014/main" id="{2F5C4C64-9B7C-6F4B-9006-5D96404AE3B7}"/>
              </a:ext>
            </a:extLst>
          </p:cNvPr>
          <p:cNvSpPr/>
          <p:nvPr/>
        </p:nvSpPr>
        <p:spPr>
          <a:xfrm>
            <a:off x="587664" y="3869825"/>
            <a:ext cx="2506802" cy="584775"/>
          </a:xfrm>
          <a:prstGeom prst="rect">
            <a:avLst/>
          </a:prstGeom>
        </p:spPr>
        <p:txBody>
          <a:bodyPr wrap="square">
            <a:spAutoFit/>
          </a:bodyPr>
          <a:lstStyle/>
          <a:p>
            <a:r>
              <a:rPr lang="en-US" altLang="zh-CN" sz="3200" dirty="0">
                <a:cs typeface="+mn-ea"/>
              </a:rPr>
              <a:t>ISWC</a:t>
            </a:r>
            <a:r>
              <a:rPr lang="zh-CN" altLang="en-US" sz="3200" dirty="0">
                <a:cs typeface="+mn-ea"/>
              </a:rPr>
              <a:t> </a:t>
            </a:r>
            <a:r>
              <a:rPr lang="en-US" altLang="zh-CN" sz="3200" dirty="0">
                <a:cs typeface="+mn-ea"/>
              </a:rPr>
              <a:t>2015</a:t>
            </a:r>
          </a:p>
        </p:txBody>
      </p:sp>
    </p:spTree>
    <p:extLst>
      <p:ext uri="{BB962C8B-B14F-4D97-AF65-F5344CB8AC3E}">
        <p14:creationId xmlns:p14="http://schemas.microsoft.com/office/powerpoint/2010/main" val="2369969125"/>
      </p:ext>
    </p:extLst>
  </p:cSld>
  <p:clrMapOvr>
    <a:masterClrMapping/>
  </p:clrMapOvr>
  <mc:AlternateContent xmlns:mc="http://schemas.openxmlformats.org/markup-compatibility/2006" xmlns:p14="http://schemas.microsoft.com/office/powerpoint/2010/main">
    <mc:Choice Requires="p14">
      <p:transition spd="slow" p14:dur="2000" advTm="2199"/>
    </mc:Choice>
    <mc:Fallback xmlns="">
      <p:transition spd="slow" advTm="21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lang="en-US" altLang="zh-CN" sz="2800" dirty="0">
                <a:solidFill>
                  <a:schemeClr val="tx1">
                    <a:lumMod val="75000"/>
                    <a:lumOff val="25000"/>
                  </a:schemeClr>
                </a:solidFill>
              </a:rPr>
              <a:t>Mention</a:t>
            </a:r>
            <a:r>
              <a:rPr lang="zh-CN" altLang="en-US" sz="2800" dirty="0">
                <a:solidFill>
                  <a:schemeClr val="tx1">
                    <a:lumMod val="75000"/>
                    <a:lumOff val="25000"/>
                  </a:schemeClr>
                </a:solidFill>
              </a:rPr>
              <a:t> </a:t>
            </a:r>
            <a:r>
              <a:rPr lang="en-US" altLang="zh-CN" sz="2800" dirty="0">
                <a:solidFill>
                  <a:schemeClr val="tx1">
                    <a:lumMod val="75000"/>
                    <a:lumOff val="25000"/>
                  </a:schemeClr>
                </a:solidFill>
              </a:rPr>
              <a:t>identification</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419147" y="3780883"/>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marL="457200" lvl="1" indent="0">
              <a:buNone/>
            </a:pPr>
            <a:endParaRPr lang="zh-CN" altLang="en-US" dirty="0"/>
          </a:p>
          <a:p>
            <a:pPr lvl="1"/>
            <a:endParaRPr kumimoji="1" lang="en-US" altLang="zh-CN" dirty="0"/>
          </a:p>
          <a:p>
            <a:pPr lvl="1"/>
            <a:endParaRPr kumimoji="1" lang="zh-CN" altLang="en-US" dirty="0"/>
          </a:p>
        </p:txBody>
      </p:sp>
      <p:sp>
        <p:nvSpPr>
          <p:cNvPr id="9" name="文本占位符 8">
            <a:extLst>
              <a:ext uri="{FF2B5EF4-FFF2-40B4-BE49-F238E27FC236}">
                <a16:creationId xmlns:a16="http://schemas.microsoft.com/office/drawing/2014/main" id="{5372C11A-0ADE-434D-9833-7B3DA93B2BF4}"/>
              </a:ext>
            </a:extLst>
          </p:cNvPr>
          <p:cNvSpPr>
            <a:spLocks noGrp="1"/>
          </p:cNvSpPr>
          <p:nvPr>
            <p:ph type="body" sz="quarter" idx="18"/>
          </p:nvPr>
        </p:nvSpPr>
        <p:spPr/>
        <p:txBody>
          <a:bodyPr/>
          <a:lstStyle/>
          <a:p>
            <a:endParaRPr lang="zh-CN" altLang="en-US" dirty="0"/>
          </a:p>
        </p:txBody>
      </p:sp>
      <p:pic>
        <p:nvPicPr>
          <p:cNvPr id="4" name="图片 3">
            <a:extLst>
              <a:ext uri="{FF2B5EF4-FFF2-40B4-BE49-F238E27FC236}">
                <a16:creationId xmlns:a16="http://schemas.microsoft.com/office/drawing/2014/main" id="{6E246A9C-D268-8545-B8E8-B5F9800D2E2A}"/>
              </a:ext>
            </a:extLst>
          </p:cNvPr>
          <p:cNvPicPr>
            <a:picLocks noChangeAspect="1"/>
          </p:cNvPicPr>
          <p:nvPr/>
        </p:nvPicPr>
        <p:blipFill>
          <a:blip r:embed="rId3"/>
          <a:stretch>
            <a:fillRect/>
          </a:stretch>
        </p:blipFill>
        <p:spPr>
          <a:xfrm>
            <a:off x="2215823" y="872652"/>
            <a:ext cx="7760353" cy="5858873"/>
          </a:xfrm>
          <a:prstGeom prst="rect">
            <a:avLst/>
          </a:prstGeom>
        </p:spPr>
      </p:pic>
      <p:sp>
        <p:nvSpPr>
          <p:cNvPr id="5" name="框架 4">
            <a:extLst>
              <a:ext uri="{FF2B5EF4-FFF2-40B4-BE49-F238E27FC236}">
                <a16:creationId xmlns:a16="http://schemas.microsoft.com/office/drawing/2014/main" id="{59D9DA03-C1EA-2F47-B5A4-67D078ADF6B5}"/>
              </a:ext>
            </a:extLst>
          </p:cNvPr>
          <p:cNvSpPr/>
          <p:nvPr/>
        </p:nvSpPr>
        <p:spPr>
          <a:xfrm>
            <a:off x="4819973" y="5021451"/>
            <a:ext cx="2634712" cy="433952"/>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300194978"/>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lang="en-US" altLang="zh-CN" sz="2800" dirty="0">
                <a:solidFill>
                  <a:schemeClr val="tx1">
                    <a:lumMod val="75000"/>
                    <a:lumOff val="25000"/>
                  </a:schemeClr>
                </a:solidFill>
              </a:rPr>
              <a:t>Candidate generation</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419147" y="3780883"/>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marL="457200" lvl="1" indent="0">
              <a:buNone/>
            </a:pPr>
            <a:endParaRPr lang="zh-CN" altLang="en-US" dirty="0"/>
          </a:p>
          <a:p>
            <a:pPr lvl="1"/>
            <a:endParaRPr kumimoji="1" lang="en-US" altLang="zh-CN" dirty="0"/>
          </a:p>
          <a:p>
            <a:pPr lvl="1"/>
            <a:endParaRPr kumimoji="1" lang="zh-CN" altLang="en-US" dirty="0"/>
          </a:p>
        </p:txBody>
      </p:sp>
      <p:sp>
        <p:nvSpPr>
          <p:cNvPr id="9" name="文本占位符 8">
            <a:extLst>
              <a:ext uri="{FF2B5EF4-FFF2-40B4-BE49-F238E27FC236}">
                <a16:creationId xmlns:a16="http://schemas.microsoft.com/office/drawing/2014/main" id="{5372C11A-0ADE-434D-9833-7B3DA93B2BF4}"/>
              </a:ext>
            </a:extLst>
          </p:cNvPr>
          <p:cNvSpPr>
            <a:spLocks noGrp="1"/>
          </p:cNvSpPr>
          <p:nvPr>
            <p:ph type="body" sz="quarter" idx="18"/>
          </p:nvPr>
        </p:nvSpPr>
        <p:spPr/>
        <p:txBody>
          <a:bodyPr/>
          <a:lstStyle/>
          <a:p>
            <a:endParaRPr lang="zh-CN" altLang="en-US" dirty="0"/>
          </a:p>
        </p:txBody>
      </p:sp>
      <p:pic>
        <p:nvPicPr>
          <p:cNvPr id="10" name="图片 9">
            <a:extLst>
              <a:ext uri="{FF2B5EF4-FFF2-40B4-BE49-F238E27FC236}">
                <a16:creationId xmlns:a16="http://schemas.microsoft.com/office/drawing/2014/main" id="{C5CE00A8-D3A5-5B4E-B325-5CB0F856089F}"/>
              </a:ext>
            </a:extLst>
          </p:cNvPr>
          <p:cNvPicPr>
            <a:picLocks noChangeAspect="1"/>
          </p:cNvPicPr>
          <p:nvPr/>
        </p:nvPicPr>
        <p:blipFill>
          <a:blip r:embed="rId3"/>
          <a:stretch>
            <a:fillRect/>
          </a:stretch>
        </p:blipFill>
        <p:spPr>
          <a:xfrm>
            <a:off x="419148" y="843637"/>
            <a:ext cx="4496284" cy="2585363"/>
          </a:xfrm>
          <a:prstGeom prst="rect">
            <a:avLst/>
          </a:prstGeom>
        </p:spPr>
      </p:pic>
      <p:pic>
        <p:nvPicPr>
          <p:cNvPr id="4" name="图片 3">
            <a:extLst>
              <a:ext uri="{FF2B5EF4-FFF2-40B4-BE49-F238E27FC236}">
                <a16:creationId xmlns:a16="http://schemas.microsoft.com/office/drawing/2014/main" id="{A81601FC-DB61-7C4A-BBDF-648A2D1BE0AB}"/>
              </a:ext>
            </a:extLst>
          </p:cNvPr>
          <p:cNvPicPr>
            <a:picLocks noChangeAspect="1"/>
          </p:cNvPicPr>
          <p:nvPr/>
        </p:nvPicPr>
        <p:blipFill>
          <a:blip r:embed="rId4"/>
          <a:stretch>
            <a:fillRect/>
          </a:stretch>
        </p:blipFill>
        <p:spPr>
          <a:xfrm>
            <a:off x="419147" y="3452072"/>
            <a:ext cx="4855674" cy="3479702"/>
          </a:xfrm>
          <a:prstGeom prst="rect">
            <a:avLst/>
          </a:prstGeom>
        </p:spPr>
      </p:pic>
      <p:pic>
        <p:nvPicPr>
          <p:cNvPr id="5" name="图片 4">
            <a:extLst>
              <a:ext uri="{FF2B5EF4-FFF2-40B4-BE49-F238E27FC236}">
                <a16:creationId xmlns:a16="http://schemas.microsoft.com/office/drawing/2014/main" id="{5F6C74F7-5839-2742-85D9-9BC4B0BC9140}"/>
              </a:ext>
            </a:extLst>
          </p:cNvPr>
          <p:cNvPicPr>
            <a:picLocks noChangeAspect="1"/>
          </p:cNvPicPr>
          <p:nvPr/>
        </p:nvPicPr>
        <p:blipFill>
          <a:blip r:embed="rId5"/>
          <a:stretch>
            <a:fillRect/>
          </a:stretch>
        </p:blipFill>
        <p:spPr>
          <a:xfrm>
            <a:off x="5156684" y="805934"/>
            <a:ext cx="10478506" cy="5949898"/>
          </a:xfrm>
          <a:prstGeom prst="rect">
            <a:avLst/>
          </a:prstGeom>
        </p:spPr>
      </p:pic>
    </p:spTree>
    <p:extLst>
      <p:ext uri="{BB962C8B-B14F-4D97-AF65-F5344CB8AC3E}">
        <p14:creationId xmlns:p14="http://schemas.microsoft.com/office/powerpoint/2010/main" val="3945680715"/>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lang="en-US" altLang="zh-CN" sz="2800" dirty="0">
                <a:solidFill>
                  <a:schemeClr val="tx1">
                    <a:lumMod val="75000"/>
                    <a:lumOff val="25000"/>
                  </a:schemeClr>
                </a:solidFill>
              </a:rPr>
              <a:t>Disambiguation</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419147" y="3780883"/>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marL="457200" lvl="1" indent="0">
              <a:buNone/>
            </a:pPr>
            <a:endParaRPr lang="zh-CN" altLang="en-US" dirty="0"/>
          </a:p>
          <a:p>
            <a:pPr lvl="1"/>
            <a:endParaRPr kumimoji="1" lang="en-US" altLang="zh-CN" dirty="0"/>
          </a:p>
          <a:p>
            <a:pPr lvl="1"/>
            <a:endParaRPr kumimoji="1" lang="zh-CN" altLang="en-US" dirty="0"/>
          </a:p>
        </p:txBody>
      </p:sp>
      <p:pic>
        <p:nvPicPr>
          <p:cNvPr id="9" name="图片 8">
            <a:extLst>
              <a:ext uri="{FF2B5EF4-FFF2-40B4-BE49-F238E27FC236}">
                <a16:creationId xmlns:a16="http://schemas.microsoft.com/office/drawing/2014/main" id="{FB6CDBA2-FEEE-3A4C-BB91-B548D920FCAF}"/>
              </a:ext>
            </a:extLst>
          </p:cNvPr>
          <p:cNvPicPr>
            <a:picLocks noChangeAspect="1"/>
          </p:cNvPicPr>
          <p:nvPr/>
        </p:nvPicPr>
        <p:blipFill>
          <a:blip r:embed="rId3"/>
          <a:stretch>
            <a:fillRect/>
          </a:stretch>
        </p:blipFill>
        <p:spPr>
          <a:xfrm>
            <a:off x="5114441" y="3206750"/>
            <a:ext cx="2541722" cy="444500"/>
          </a:xfrm>
          <a:prstGeom prst="rect">
            <a:avLst/>
          </a:prstGeom>
        </p:spPr>
      </p:pic>
      <p:pic>
        <p:nvPicPr>
          <p:cNvPr id="2" name="图片 1">
            <a:extLst>
              <a:ext uri="{FF2B5EF4-FFF2-40B4-BE49-F238E27FC236}">
                <a16:creationId xmlns:a16="http://schemas.microsoft.com/office/drawing/2014/main" id="{B65DF793-6C18-6D4D-8302-D9E05D715235}"/>
              </a:ext>
            </a:extLst>
          </p:cNvPr>
          <p:cNvPicPr>
            <a:picLocks noChangeAspect="1"/>
          </p:cNvPicPr>
          <p:nvPr/>
        </p:nvPicPr>
        <p:blipFill>
          <a:blip r:embed="rId4"/>
          <a:stretch>
            <a:fillRect/>
          </a:stretch>
        </p:blipFill>
        <p:spPr>
          <a:xfrm>
            <a:off x="702684" y="1179909"/>
            <a:ext cx="4974263" cy="4942681"/>
          </a:xfrm>
          <a:prstGeom prst="rect">
            <a:avLst/>
          </a:prstGeom>
        </p:spPr>
      </p:pic>
      <p:sp>
        <p:nvSpPr>
          <p:cNvPr id="5" name="文本框 4">
            <a:extLst>
              <a:ext uri="{FF2B5EF4-FFF2-40B4-BE49-F238E27FC236}">
                <a16:creationId xmlns:a16="http://schemas.microsoft.com/office/drawing/2014/main" id="{147DEBCB-0BC0-0D4C-8F61-498A7018ED8F}"/>
              </a:ext>
            </a:extLst>
          </p:cNvPr>
          <p:cNvSpPr txBox="1"/>
          <p:nvPr/>
        </p:nvSpPr>
        <p:spPr>
          <a:xfrm>
            <a:off x="6385302" y="1617102"/>
            <a:ext cx="4974263" cy="489364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Prior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probability</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features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Semantic</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relatedness</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SR</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features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Mention-Entity</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err="1">
                <a:latin typeface="Times New Roman" panose="02020603050405020304" pitchFamily="18" charset="0"/>
                <a:cs typeface="Times New Roman" panose="02020603050405020304" pitchFamily="18" charset="0"/>
              </a:rPr>
              <a:t>Similiarity</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features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err="1">
                <a:latin typeface="Times New Roman" panose="02020603050405020304" pitchFamily="18" charset="0"/>
                <a:cs typeface="Times New Roman" panose="02020603050405020304" pitchFamily="18" charset="0"/>
              </a:rPr>
              <a:t>Existinig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Link</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features</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Surface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features</a:t>
            </a:r>
          </a:p>
          <a:p>
            <a:endParaRPr kumimoji="1" lang="en-US" altLang="zh-CN" sz="2400" dirty="0">
              <a:latin typeface="Times New Roman" panose="02020603050405020304" pitchFamily="18" charset="0"/>
              <a:cs typeface="Times New Roman" panose="02020603050405020304" pitchFamily="18" charset="0"/>
            </a:endParaRPr>
          </a:p>
          <a:p>
            <a:endParaRPr kumimoji="1" lang="en-US" altLang="zh-CN" sz="2400" dirty="0">
              <a:latin typeface="Times New Roman" panose="02020603050405020304" pitchFamily="18" charset="0"/>
              <a:cs typeface="Times New Roman" panose="02020603050405020304" pitchFamily="18" charset="0"/>
            </a:endParaRPr>
          </a:p>
          <a:p>
            <a:endParaRPr kumimoji="1" lang="en-US" altLang="zh-CN" sz="2400" dirty="0">
              <a:latin typeface="Times New Roman" panose="02020603050405020304" pitchFamily="18" charset="0"/>
              <a:cs typeface="Times New Roman" panose="02020603050405020304" pitchFamily="18" charset="0"/>
            </a:endParaRPr>
          </a:p>
          <a:p>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17629"/>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419147" y="3780883"/>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marL="457200" lvl="1" indent="0">
              <a:buNone/>
            </a:pPr>
            <a:endParaRPr lang="zh-CN" altLang="en-US" dirty="0"/>
          </a:p>
          <a:p>
            <a:pPr lvl="1"/>
            <a:endParaRPr kumimoji="1" lang="en-US" altLang="zh-CN" dirty="0"/>
          </a:p>
          <a:p>
            <a:pPr lvl="1"/>
            <a:endParaRPr kumimoji="1" lang="zh-CN" altLang="en-US" dirty="0"/>
          </a:p>
        </p:txBody>
      </p:sp>
      <p:sp>
        <p:nvSpPr>
          <p:cNvPr id="10" name="文本占位符 9">
            <a:extLst>
              <a:ext uri="{FF2B5EF4-FFF2-40B4-BE49-F238E27FC236}">
                <a16:creationId xmlns:a16="http://schemas.microsoft.com/office/drawing/2014/main" id="{F7AA320A-5531-E641-84E4-3D37D11E256E}"/>
              </a:ext>
            </a:extLst>
          </p:cNvPr>
          <p:cNvSpPr>
            <a:spLocks noGrp="1"/>
          </p:cNvSpPr>
          <p:nvPr>
            <p:ph type="body" sz="quarter" idx="11"/>
          </p:nvPr>
        </p:nvSpPr>
        <p:spPr>
          <a:xfrm>
            <a:off x="1216932" y="327319"/>
            <a:ext cx="8920029" cy="525401"/>
          </a:xfrm>
        </p:spPr>
        <p:txBody>
          <a:bodyPr/>
          <a:lstStyle/>
          <a:p>
            <a:r>
              <a:rPr lang="en-US" altLang="zh-CN" sz="2800" dirty="0"/>
              <a:t>Prior</a:t>
            </a:r>
            <a:r>
              <a:rPr lang="zh-CN" altLang="en-US" sz="2800" dirty="0"/>
              <a:t> </a:t>
            </a:r>
            <a:r>
              <a:rPr lang="en-US" altLang="zh-CN" sz="2800" dirty="0"/>
              <a:t>probability</a:t>
            </a:r>
            <a:r>
              <a:rPr lang="zh-CN" altLang="en-US" sz="2800" dirty="0"/>
              <a:t> </a:t>
            </a:r>
            <a:r>
              <a:rPr lang="en-US" altLang="zh-CN" sz="2800" dirty="0"/>
              <a:t>features</a:t>
            </a:r>
            <a:endParaRPr lang="zh-CN" altLang="en-US" sz="2800" dirty="0"/>
          </a:p>
        </p:txBody>
      </p:sp>
      <p:pic>
        <p:nvPicPr>
          <p:cNvPr id="3" name="图片 2">
            <a:extLst>
              <a:ext uri="{FF2B5EF4-FFF2-40B4-BE49-F238E27FC236}">
                <a16:creationId xmlns:a16="http://schemas.microsoft.com/office/drawing/2014/main" id="{8C0A17A2-D457-534E-82C3-EDBD39BE3EA9}"/>
              </a:ext>
            </a:extLst>
          </p:cNvPr>
          <p:cNvPicPr>
            <a:picLocks noChangeAspect="1"/>
          </p:cNvPicPr>
          <p:nvPr/>
        </p:nvPicPr>
        <p:blipFill>
          <a:blip r:embed="rId3"/>
          <a:stretch>
            <a:fillRect/>
          </a:stretch>
        </p:blipFill>
        <p:spPr>
          <a:xfrm>
            <a:off x="1216932" y="882141"/>
            <a:ext cx="7809270" cy="5859622"/>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4BE6B7A6-9DAF-1B43-994D-B4AAA99F55C3}"/>
                  </a:ext>
                </a:extLst>
              </p:cNvPr>
              <p:cNvSpPr txBox="1"/>
              <p:nvPr/>
            </p:nvSpPr>
            <p:spPr>
              <a:xfrm>
                <a:off x="6455071" y="3751462"/>
                <a:ext cx="59629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panose="02040503050406030204" pitchFamily="18" charset="0"/>
                        </a:rPr>
                        <m:t>P</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𝐶h𝑖𝑐𝑎𝑔</m:t>
                          </m:r>
                          <m:r>
                            <m:rPr>
                              <m:sty m:val="p"/>
                            </m:rPr>
                            <a:rPr kumimoji="1" lang="en-US" altLang="zh-CN" sz="2400" b="0" i="0" smtClean="0">
                              <a:latin typeface="Cambria Math" panose="02040503050406030204" pitchFamily="18" charset="0"/>
                            </a:rPr>
                            <m:t>o</m:t>
                          </m:r>
                          <m:r>
                            <a:rPr kumimoji="1" lang="en-US" altLang="zh-CN" sz="2400" b="0" i="0" smtClean="0">
                              <a:latin typeface="Cambria Math" panose="02040503050406030204" pitchFamily="18" charset="0"/>
                            </a:rPr>
                            <m:t>_</m:t>
                          </m:r>
                          <m:r>
                            <m:rPr>
                              <m:sty m:val="p"/>
                            </m:rPr>
                            <a:rPr kumimoji="1" lang="en-US" altLang="zh-CN" sz="2400" b="0" i="0" smtClean="0">
                              <a:latin typeface="Cambria Math" panose="02040503050406030204" pitchFamily="18" charset="0"/>
                            </a:rPr>
                            <m:t>City</m:t>
                          </m:r>
                        </m:e>
                        <m:e>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𝑐h𝑖𝑐𝑎𝑔𝑜</m:t>
                          </m:r>
                          <m:r>
                            <a:rPr kumimoji="1" lang="en-US" altLang="zh-CN" sz="2400" b="0" i="1" smtClean="0">
                              <a:latin typeface="Cambria Math" panose="02040503050406030204" pitchFamily="18" charset="0"/>
                            </a:rPr>
                            <m:t>”</m:t>
                          </m:r>
                        </m:e>
                      </m:d>
                      <m:r>
                        <a:rPr kumimoji="1" lang="en-US" altLang="zh-CN" sz="2400" b="0" i="1" smtClean="0">
                          <a:latin typeface="Cambria Math" panose="02040503050406030204" pitchFamily="18" charset="0"/>
                        </a:rPr>
                        <m:t>=0.80</m:t>
                      </m:r>
                    </m:oMath>
                  </m:oMathPara>
                </a14:m>
                <a:endParaRPr kumimoji="1" lang="zh-CN" altLang="en-US" sz="2400" dirty="0"/>
              </a:p>
            </p:txBody>
          </p:sp>
        </mc:Choice>
        <mc:Fallback>
          <p:sp>
            <p:nvSpPr>
              <p:cNvPr id="13" name="文本框 12">
                <a:extLst>
                  <a:ext uri="{FF2B5EF4-FFF2-40B4-BE49-F238E27FC236}">
                    <a16:creationId xmlns:a16="http://schemas.microsoft.com/office/drawing/2014/main" id="{4BE6B7A6-9DAF-1B43-994D-B4AAA99F55C3}"/>
                  </a:ext>
                </a:extLst>
              </p:cNvPr>
              <p:cNvSpPr txBox="1">
                <a:spLocks noRot="1" noChangeAspect="1" noMove="1" noResize="1" noEditPoints="1" noAdjustHandles="1" noChangeArrowheads="1" noChangeShapeType="1" noTextEdit="1"/>
              </p:cNvSpPr>
              <p:nvPr/>
            </p:nvSpPr>
            <p:spPr>
              <a:xfrm>
                <a:off x="6455071" y="3751462"/>
                <a:ext cx="5962918" cy="461665"/>
              </a:xfrm>
              <a:prstGeom prst="rect">
                <a:avLst/>
              </a:prstGeom>
              <a:blipFill>
                <a:blip r:embed="rId4"/>
                <a:stretch>
                  <a:fillRect b="-189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8170600"/>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kumimoji="1" lang="en-US" altLang="zh-CN" sz="2800" dirty="0"/>
              <a:t>Semantic relatedness(SR)features</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419147" y="3780883"/>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marL="457200" lvl="1" indent="0">
              <a:buNone/>
            </a:pPr>
            <a:endParaRPr lang="zh-CN" altLang="en-US" dirty="0"/>
          </a:p>
          <a:p>
            <a:pPr lvl="1"/>
            <a:endParaRPr kumimoji="1" lang="en-US" altLang="zh-CN" dirty="0"/>
          </a:p>
          <a:p>
            <a:pPr lvl="1"/>
            <a:endParaRPr kumimoji="1" lang="zh-CN" altLang="en-US" dirty="0"/>
          </a:p>
        </p:txBody>
      </p:sp>
      <p:sp>
        <p:nvSpPr>
          <p:cNvPr id="9" name="文本占位符 8">
            <a:extLst>
              <a:ext uri="{FF2B5EF4-FFF2-40B4-BE49-F238E27FC236}">
                <a16:creationId xmlns:a16="http://schemas.microsoft.com/office/drawing/2014/main" id="{5372C11A-0ADE-434D-9833-7B3DA93B2BF4}"/>
              </a:ext>
            </a:extLst>
          </p:cNvPr>
          <p:cNvSpPr>
            <a:spLocks noGrp="1"/>
          </p:cNvSpPr>
          <p:nvPr>
            <p:ph type="body" sz="quarter" idx="18"/>
          </p:nvPr>
        </p:nvSpPr>
        <p:spPr/>
        <p:txBody>
          <a:bodyPr/>
          <a:lstStyle/>
          <a:p>
            <a:endParaRPr lang="zh-CN" altLang="en-US" dirty="0"/>
          </a:p>
        </p:txBody>
      </p:sp>
      <p:pic>
        <p:nvPicPr>
          <p:cNvPr id="4" name="图片 3">
            <a:extLst>
              <a:ext uri="{FF2B5EF4-FFF2-40B4-BE49-F238E27FC236}">
                <a16:creationId xmlns:a16="http://schemas.microsoft.com/office/drawing/2014/main" id="{BD347AC4-04C3-7448-81B7-01A9E30B41D3}"/>
              </a:ext>
            </a:extLst>
          </p:cNvPr>
          <p:cNvPicPr>
            <a:picLocks noChangeAspect="1"/>
          </p:cNvPicPr>
          <p:nvPr/>
        </p:nvPicPr>
        <p:blipFill>
          <a:blip r:embed="rId3"/>
          <a:stretch>
            <a:fillRect/>
          </a:stretch>
        </p:blipFill>
        <p:spPr>
          <a:xfrm>
            <a:off x="969024" y="886609"/>
            <a:ext cx="10515599" cy="5520120"/>
          </a:xfrm>
          <a:prstGeom prst="rect">
            <a:avLst/>
          </a:prstGeom>
        </p:spPr>
      </p:pic>
      <p:sp>
        <p:nvSpPr>
          <p:cNvPr id="7" name="下箭头 6">
            <a:extLst>
              <a:ext uri="{FF2B5EF4-FFF2-40B4-BE49-F238E27FC236}">
                <a16:creationId xmlns:a16="http://schemas.microsoft.com/office/drawing/2014/main" id="{CB033E45-A38E-9845-97AA-950CFA6260B8}"/>
              </a:ext>
            </a:extLst>
          </p:cNvPr>
          <p:cNvSpPr/>
          <p:nvPr/>
        </p:nvSpPr>
        <p:spPr>
          <a:xfrm rot="7337661">
            <a:off x="5718147" y="3164962"/>
            <a:ext cx="627678" cy="616421"/>
          </a:xfrm>
          <a:prstGeom prst="down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7834A8C3-E512-8C47-905B-D328C3FB12A5}"/>
              </a:ext>
            </a:extLst>
          </p:cNvPr>
          <p:cNvPicPr>
            <a:picLocks noChangeAspect="1"/>
          </p:cNvPicPr>
          <p:nvPr/>
        </p:nvPicPr>
        <p:blipFill>
          <a:blip r:embed="rId4"/>
          <a:stretch>
            <a:fillRect/>
          </a:stretch>
        </p:blipFill>
        <p:spPr>
          <a:xfrm>
            <a:off x="4207460" y="3862250"/>
            <a:ext cx="4496284" cy="2585363"/>
          </a:xfrm>
          <a:prstGeom prst="rect">
            <a:avLst/>
          </a:prstGeom>
        </p:spPr>
      </p:pic>
    </p:spTree>
    <p:extLst>
      <p:ext uri="{BB962C8B-B14F-4D97-AF65-F5344CB8AC3E}">
        <p14:creationId xmlns:p14="http://schemas.microsoft.com/office/powerpoint/2010/main" val="3081836641"/>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kumimoji="1" lang="en-US" altLang="zh-CN" sz="2800" dirty="0"/>
              <a:t>Mention-Entity</a:t>
            </a:r>
            <a:r>
              <a:rPr kumimoji="1" lang="zh-CN" altLang="en-US" sz="2800" dirty="0"/>
              <a:t> </a:t>
            </a:r>
            <a:r>
              <a:rPr kumimoji="1" lang="en-US" altLang="zh-CN" sz="2800" dirty="0"/>
              <a:t>Similarity</a:t>
            </a:r>
            <a:r>
              <a:rPr kumimoji="1" lang="zh-CN" altLang="en-US" sz="2800" dirty="0"/>
              <a:t> </a:t>
            </a:r>
            <a:r>
              <a:rPr kumimoji="1" lang="en-US" altLang="zh-CN" sz="2800" dirty="0"/>
              <a:t>features</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5" name="图片 4">
            <a:extLst>
              <a:ext uri="{FF2B5EF4-FFF2-40B4-BE49-F238E27FC236}">
                <a16:creationId xmlns:a16="http://schemas.microsoft.com/office/drawing/2014/main" id="{ED15B138-2961-2944-B0A5-2576567E8356}"/>
              </a:ext>
            </a:extLst>
          </p:cNvPr>
          <p:cNvPicPr>
            <a:picLocks noChangeAspect="1"/>
          </p:cNvPicPr>
          <p:nvPr/>
        </p:nvPicPr>
        <p:blipFill>
          <a:blip r:embed="rId3">
            <a:alphaModFix/>
          </a:blip>
          <a:stretch>
            <a:fillRect/>
          </a:stretch>
        </p:blipFill>
        <p:spPr>
          <a:xfrm>
            <a:off x="6039298" y="2070970"/>
            <a:ext cx="5593324" cy="1550876"/>
          </a:xfrm>
          <a:prstGeom prst="rect">
            <a:avLst/>
          </a:prstGeom>
        </p:spPr>
      </p:pic>
      <p:pic>
        <p:nvPicPr>
          <p:cNvPr id="10" name="图片 9">
            <a:extLst>
              <a:ext uri="{FF2B5EF4-FFF2-40B4-BE49-F238E27FC236}">
                <a16:creationId xmlns:a16="http://schemas.microsoft.com/office/drawing/2014/main" id="{FE4CBAE0-977A-8B4A-AE27-C9EE2CC7888F}"/>
              </a:ext>
            </a:extLst>
          </p:cNvPr>
          <p:cNvPicPr>
            <a:picLocks noChangeAspect="1"/>
          </p:cNvPicPr>
          <p:nvPr/>
        </p:nvPicPr>
        <p:blipFill>
          <a:blip r:embed="rId4"/>
          <a:stretch>
            <a:fillRect/>
          </a:stretch>
        </p:blipFill>
        <p:spPr>
          <a:xfrm>
            <a:off x="706775" y="820365"/>
            <a:ext cx="4872141" cy="2801481"/>
          </a:xfrm>
          <a:prstGeom prst="rect">
            <a:avLst/>
          </a:prstGeom>
        </p:spPr>
      </p:pic>
      <p:pic>
        <p:nvPicPr>
          <p:cNvPr id="6" name="图片 5">
            <a:extLst>
              <a:ext uri="{FF2B5EF4-FFF2-40B4-BE49-F238E27FC236}">
                <a16:creationId xmlns:a16="http://schemas.microsoft.com/office/drawing/2014/main" id="{63F85B04-EB2F-7349-BE63-5878A4356349}"/>
              </a:ext>
            </a:extLst>
          </p:cNvPr>
          <p:cNvPicPr>
            <a:picLocks noChangeAspect="1"/>
          </p:cNvPicPr>
          <p:nvPr/>
        </p:nvPicPr>
        <p:blipFill>
          <a:blip r:embed="rId5"/>
          <a:stretch>
            <a:fillRect/>
          </a:stretch>
        </p:blipFill>
        <p:spPr>
          <a:xfrm>
            <a:off x="6039298" y="4454355"/>
            <a:ext cx="6152702" cy="1659365"/>
          </a:xfrm>
          <a:prstGeom prst="rect">
            <a:avLst/>
          </a:prstGeom>
        </p:spPr>
      </p:pic>
      <p:pic>
        <p:nvPicPr>
          <p:cNvPr id="11" name="图片 10">
            <a:extLst>
              <a:ext uri="{FF2B5EF4-FFF2-40B4-BE49-F238E27FC236}">
                <a16:creationId xmlns:a16="http://schemas.microsoft.com/office/drawing/2014/main" id="{375FF0B2-F677-AD4A-88FA-0D754D42A8DF}"/>
              </a:ext>
            </a:extLst>
          </p:cNvPr>
          <p:cNvPicPr>
            <a:picLocks noChangeAspect="1"/>
          </p:cNvPicPr>
          <p:nvPr/>
        </p:nvPicPr>
        <p:blipFill>
          <a:blip r:embed="rId6"/>
          <a:stretch>
            <a:fillRect/>
          </a:stretch>
        </p:blipFill>
        <p:spPr>
          <a:xfrm>
            <a:off x="1228065" y="3766088"/>
            <a:ext cx="4411721" cy="3035901"/>
          </a:xfrm>
          <a:prstGeom prst="rect">
            <a:avLst/>
          </a:prstGeom>
        </p:spPr>
      </p:pic>
    </p:spTree>
    <p:extLst>
      <p:ext uri="{BB962C8B-B14F-4D97-AF65-F5344CB8AC3E}">
        <p14:creationId xmlns:p14="http://schemas.microsoft.com/office/powerpoint/2010/main" val="17435490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kumimoji="1" lang="en-US" altLang="zh-CN" sz="2800" dirty="0"/>
              <a:t>Mention-Entity</a:t>
            </a:r>
            <a:r>
              <a:rPr kumimoji="1" lang="zh-CN" altLang="en-US" sz="2800" dirty="0"/>
              <a:t> </a:t>
            </a:r>
            <a:r>
              <a:rPr kumimoji="1" lang="en-US" altLang="zh-CN" sz="2800" dirty="0"/>
              <a:t>Similarity</a:t>
            </a:r>
            <a:r>
              <a:rPr kumimoji="1" lang="zh-CN" altLang="en-US" sz="2800" dirty="0"/>
              <a:t> </a:t>
            </a:r>
            <a:r>
              <a:rPr kumimoji="1" lang="en-US" altLang="zh-CN" sz="2800" dirty="0"/>
              <a:t>features</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2" name="图片 1">
            <a:extLst>
              <a:ext uri="{FF2B5EF4-FFF2-40B4-BE49-F238E27FC236}">
                <a16:creationId xmlns:a16="http://schemas.microsoft.com/office/drawing/2014/main" id="{E033C7DB-59F7-DD4D-A7FC-052CADC33A4C}"/>
              </a:ext>
            </a:extLst>
          </p:cNvPr>
          <p:cNvPicPr>
            <a:picLocks noChangeAspect="1"/>
          </p:cNvPicPr>
          <p:nvPr/>
        </p:nvPicPr>
        <p:blipFill>
          <a:blip r:embed="rId3"/>
          <a:stretch>
            <a:fillRect/>
          </a:stretch>
        </p:blipFill>
        <p:spPr>
          <a:xfrm>
            <a:off x="2095499" y="1143000"/>
            <a:ext cx="8746857" cy="2499102"/>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C6EF5D6-A8B1-AD42-991B-6C4281F686B2}"/>
                  </a:ext>
                </a:extLst>
              </p:cNvPr>
              <p:cNvSpPr txBox="1"/>
              <p:nvPr/>
            </p:nvSpPr>
            <p:spPr>
              <a:xfrm>
                <a:off x="2331720" y="4117460"/>
                <a:ext cx="833808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m:rPr>
                              <m:sty m:val="p"/>
                            </m:rPr>
                            <a:rPr kumimoji="1" lang="en-US" altLang="zh-CN" sz="2800" i="1">
                              <a:latin typeface="Cambria Math" panose="02040503050406030204" pitchFamily="18" charset="0"/>
                            </a:rPr>
                            <m:t>S</m:t>
                          </m:r>
                        </m:e>
                        <m:sub>
                          <m:r>
                            <m:rPr>
                              <m:sty m:val="p"/>
                            </m:rPr>
                            <a:rPr kumimoji="1" lang="en-US" altLang="zh-CN" sz="2800" i="1">
                              <a:latin typeface="Cambria Math" panose="02040503050406030204" pitchFamily="18" charset="0"/>
                            </a:rPr>
                            <m:t>C</m:t>
                          </m:r>
                        </m:sub>
                      </m:sSub>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denotes</m:t>
                      </m:r>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cosine</m:t>
                      </m:r>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similar</m:t>
                      </m:r>
                      <m:r>
                        <m:rPr>
                          <m:sty m:val="p"/>
                        </m:rPr>
                        <a:rPr kumimoji="1" lang="en-US" altLang="zh-CN" sz="2800" i="1" smtClean="0">
                          <a:latin typeface="Cambria Math" panose="02040503050406030204" pitchFamily="18" charset="0"/>
                        </a:rPr>
                        <m:t>ity</m:t>
                      </m:r>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bewteem</m:t>
                      </m:r>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the</m:t>
                      </m:r>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two</m:t>
                      </m:r>
                      <m:r>
                        <a:rPr kumimoji="1" lang="zh-CN" altLang="en-US" sz="2800" b="0" i="1" smtClean="0">
                          <a:latin typeface="Cambria Math" panose="02040503050406030204" pitchFamily="18" charset="0"/>
                        </a:rPr>
                        <m:t> </m:t>
                      </m:r>
                      <m:r>
                        <m:rPr>
                          <m:sty m:val="p"/>
                        </m:rPr>
                        <a:rPr kumimoji="1" lang="en-US" altLang="zh-CN" sz="2800" i="1">
                          <a:latin typeface="Cambria Math" panose="02040503050406030204" pitchFamily="18" charset="0"/>
                        </a:rPr>
                        <m:t>multisets</m:t>
                      </m:r>
                    </m:oMath>
                  </m:oMathPara>
                </a14:m>
                <a:endParaRPr kumimoji="1" lang="zh-CN" altLang="en-US" sz="2800" dirty="0"/>
              </a:p>
            </p:txBody>
          </p:sp>
        </mc:Choice>
        <mc:Fallback xmlns="">
          <p:sp>
            <p:nvSpPr>
              <p:cNvPr id="4" name="文本框 3">
                <a:extLst>
                  <a:ext uri="{FF2B5EF4-FFF2-40B4-BE49-F238E27FC236}">
                    <a16:creationId xmlns:a16="http://schemas.microsoft.com/office/drawing/2014/main" id="{EC6EF5D6-A8B1-AD42-991B-6C4281F686B2}"/>
                  </a:ext>
                </a:extLst>
              </p:cNvPr>
              <p:cNvSpPr txBox="1">
                <a:spLocks noRot="1" noChangeAspect="1" noMove="1" noResize="1" noEditPoints="1" noAdjustHandles="1" noChangeArrowheads="1" noChangeShapeType="1" noTextEdit="1"/>
              </p:cNvSpPr>
              <p:nvPr/>
            </p:nvSpPr>
            <p:spPr>
              <a:xfrm>
                <a:off x="2331720" y="4117460"/>
                <a:ext cx="8338088" cy="523220"/>
              </a:xfrm>
              <a:prstGeom prst="rect">
                <a:avLst/>
              </a:prstGeom>
              <a:blipFill>
                <a:blip r:embed="rId4"/>
                <a:stretch>
                  <a:fillRect l="-456" r="-3495" b="-2381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5E8F056-7424-E34B-8046-4E06AFFB77B6}"/>
              </a:ext>
            </a:extLst>
          </p:cNvPr>
          <p:cNvPicPr>
            <a:picLocks noChangeAspect="1"/>
          </p:cNvPicPr>
          <p:nvPr/>
        </p:nvPicPr>
        <p:blipFill>
          <a:blip r:embed="rId5"/>
          <a:stretch>
            <a:fillRect/>
          </a:stretch>
        </p:blipFill>
        <p:spPr>
          <a:xfrm>
            <a:off x="3295435" y="4739691"/>
            <a:ext cx="5880100" cy="1397000"/>
          </a:xfrm>
          <a:prstGeom prst="rect">
            <a:avLst/>
          </a:prstGeom>
        </p:spPr>
      </p:pic>
    </p:spTree>
    <p:extLst>
      <p:ext uri="{BB962C8B-B14F-4D97-AF65-F5344CB8AC3E}">
        <p14:creationId xmlns:p14="http://schemas.microsoft.com/office/powerpoint/2010/main" val="3093777930"/>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kumimoji="1" lang="en-US" altLang="zh-CN" sz="2800" dirty="0"/>
              <a:t>Existing</a:t>
            </a:r>
            <a:r>
              <a:rPr kumimoji="1" lang="zh-CN" altLang="en-US" sz="2800" dirty="0"/>
              <a:t> </a:t>
            </a:r>
            <a:r>
              <a:rPr kumimoji="1" lang="en-US" altLang="zh-CN" sz="2800" dirty="0"/>
              <a:t>Link</a:t>
            </a:r>
            <a:r>
              <a:rPr kumimoji="1" lang="zh-CN" altLang="en-US" sz="2800" dirty="0"/>
              <a:t> </a:t>
            </a:r>
            <a:r>
              <a:rPr kumimoji="1" lang="en-US" altLang="zh-CN" sz="2800" dirty="0"/>
              <a:t>features</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9" name="图片 8">
            <a:extLst>
              <a:ext uri="{FF2B5EF4-FFF2-40B4-BE49-F238E27FC236}">
                <a16:creationId xmlns:a16="http://schemas.microsoft.com/office/drawing/2014/main" id="{D52B511D-EE1C-0040-8BCE-1F8E7074FA79}"/>
              </a:ext>
            </a:extLst>
          </p:cNvPr>
          <p:cNvPicPr>
            <a:picLocks noChangeAspect="1"/>
          </p:cNvPicPr>
          <p:nvPr/>
        </p:nvPicPr>
        <p:blipFill>
          <a:blip r:embed="rId3"/>
          <a:stretch>
            <a:fillRect/>
          </a:stretch>
        </p:blipFill>
        <p:spPr>
          <a:xfrm>
            <a:off x="2724621" y="1322103"/>
            <a:ext cx="5904651" cy="3395174"/>
          </a:xfrm>
          <a:prstGeom prst="rect">
            <a:avLst/>
          </a:prstGeom>
        </p:spPr>
      </p:pic>
    </p:spTree>
    <p:extLst>
      <p:ext uri="{BB962C8B-B14F-4D97-AF65-F5344CB8AC3E}">
        <p14:creationId xmlns:p14="http://schemas.microsoft.com/office/powerpoint/2010/main" val="4003082212"/>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kumimoji="1" lang="en-US" altLang="zh-CN" sz="2800" dirty="0"/>
              <a:t>Surface</a:t>
            </a:r>
            <a:r>
              <a:rPr kumimoji="1" lang="zh-CN" altLang="en-US" sz="2800" dirty="0"/>
              <a:t> </a:t>
            </a:r>
            <a:r>
              <a:rPr kumimoji="1" lang="en-US" altLang="zh-CN" sz="2800" dirty="0"/>
              <a:t>features</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9" name="图片 8">
            <a:extLst>
              <a:ext uri="{FF2B5EF4-FFF2-40B4-BE49-F238E27FC236}">
                <a16:creationId xmlns:a16="http://schemas.microsoft.com/office/drawing/2014/main" id="{D52B511D-EE1C-0040-8BCE-1F8E7074FA79}"/>
              </a:ext>
            </a:extLst>
          </p:cNvPr>
          <p:cNvPicPr>
            <a:picLocks noChangeAspect="1"/>
          </p:cNvPicPr>
          <p:nvPr/>
        </p:nvPicPr>
        <p:blipFill>
          <a:blip r:embed="rId3"/>
          <a:stretch>
            <a:fillRect/>
          </a:stretch>
        </p:blipFill>
        <p:spPr>
          <a:xfrm>
            <a:off x="2895102" y="1415093"/>
            <a:ext cx="5904651" cy="3395174"/>
          </a:xfrm>
          <a:prstGeom prst="rect">
            <a:avLst/>
          </a:prstGeom>
        </p:spPr>
      </p:pic>
    </p:spTree>
    <p:extLst>
      <p:ext uri="{BB962C8B-B14F-4D97-AF65-F5344CB8AC3E}">
        <p14:creationId xmlns:p14="http://schemas.microsoft.com/office/powerpoint/2010/main" val="429998364"/>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kumimoji="1" lang="zh-CN" altLang="en-US" sz="2800" dirty="0"/>
              <a:t>消歧模型</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6" name="图片 5">
            <a:extLst>
              <a:ext uri="{FF2B5EF4-FFF2-40B4-BE49-F238E27FC236}">
                <a16:creationId xmlns:a16="http://schemas.microsoft.com/office/drawing/2014/main" id="{DD530A4D-7B09-E348-8AA2-A8316DFBD753}"/>
              </a:ext>
            </a:extLst>
          </p:cNvPr>
          <p:cNvPicPr>
            <a:picLocks noChangeAspect="1"/>
          </p:cNvPicPr>
          <p:nvPr/>
        </p:nvPicPr>
        <p:blipFill>
          <a:blip r:embed="rId3"/>
          <a:stretch>
            <a:fillRect/>
          </a:stretch>
        </p:blipFill>
        <p:spPr>
          <a:xfrm>
            <a:off x="0" y="1087735"/>
            <a:ext cx="8332024" cy="5423014"/>
          </a:xfrm>
          <a:prstGeom prst="rect">
            <a:avLst/>
          </a:prstGeom>
        </p:spPr>
      </p:pic>
      <p:pic>
        <p:nvPicPr>
          <p:cNvPr id="7" name="图片 6">
            <a:extLst>
              <a:ext uri="{FF2B5EF4-FFF2-40B4-BE49-F238E27FC236}">
                <a16:creationId xmlns:a16="http://schemas.microsoft.com/office/drawing/2014/main" id="{19D41495-A856-E64A-A66E-C1D0C8B7C01C}"/>
              </a:ext>
            </a:extLst>
          </p:cNvPr>
          <p:cNvPicPr>
            <a:picLocks noChangeAspect="1"/>
          </p:cNvPicPr>
          <p:nvPr/>
        </p:nvPicPr>
        <p:blipFill>
          <a:blip r:embed="rId4"/>
          <a:stretch>
            <a:fillRect/>
          </a:stretch>
        </p:blipFill>
        <p:spPr>
          <a:xfrm>
            <a:off x="8252750" y="1170994"/>
            <a:ext cx="3926967" cy="2258006"/>
          </a:xfrm>
          <a:prstGeom prst="rect">
            <a:avLst/>
          </a:prstGeom>
        </p:spPr>
      </p:pic>
      <p:pic>
        <p:nvPicPr>
          <p:cNvPr id="9" name="图片 8">
            <a:extLst>
              <a:ext uri="{FF2B5EF4-FFF2-40B4-BE49-F238E27FC236}">
                <a16:creationId xmlns:a16="http://schemas.microsoft.com/office/drawing/2014/main" id="{06B33E12-7872-CD46-BE5D-A5B3C79C9D36}"/>
              </a:ext>
            </a:extLst>
          </p:cNvPr>
          <p:cNvPicPr>
            <a:picLocks noChangeAspect="1"/>
          </p:cNvPicPr>
          <p:nvPr/>
        </p:nvPicPr>
        <p:blipFill>
          <a:blip r:embed="rId5"/>
          <a:stretch>
            <a:fillRect/>
          </a:stretch>
        </p:blipFill>
        <p:spPr>
          <a:xfrm>
            <a:off x="8687976" y="3381154"/>
            <a:ext cx="3056516" cy="3037110"/>
          </a:xfrm>
          <a:prstGeom prst="rect">
            <a:avLst/>
          </a:prstGeom>
        </p:spPr>
      </p:pic>
    </p:spTree>
    <p:extLst>
      <p:ext uri="{BB962C8B-B14F-4D97-AF65-F5344CB8AC3E}">
        <p14:creationId xmlns:p14="http://schemas.microsoft.com/office/powerpoint/2010/main" val="1975573661"/>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021840" cy="523220"/>
          </a:xfrm>
          <a:prstGeom prst="rect">
            <a:avLst/>
          </a:prstGeom>
          <a:noFill/>
        </p:spPr>
        <p:txBody>
          <a:bodyPr wrap="square" rtlCol="0">
            <a:spAutoFit/>
          </a:bodyPr>
          <a:lstStyle/>
          <a:p>
            <a:pPr lvl="0">
              <a:defRPr/>
            </a:pPr>
            <a:r>
              <a:rPr lang="zh-CN" altLang="en-US" sz="2800" b="1" dirty="0">
                <a:solidFill>
                  <a:srgbClr val="445437"/>
                </a:solidFill>
                <a:latin typeface="Microsoft YaHei"/>
                <a:cs typeface="+mn-ea"/>
              </a:rPr>
              <a:t>问题背景</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3" y="1761539"/>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问题定义</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模型框架</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实验结果</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mc:AlternateContent xmlns:mc="http://schemas.openxmlformats.org/markup-compatibility/2006" xmlns:p14="http://schemas.microsoft.com/office/powerpoint/2010/main">
    <mc:Choice Requires="p14">
      <p:transition spd="slow" p14:dur="2000" advTm="78055"/>
    </mc:Choice>
    <mc:Fallback xmlns="">
      <p:transition spd="slow" advTm="780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01435" y="387975"/>
            <a:ext cx="8920029" cy="525401"/>
          </a:xfrm>
        </p:spPr>
        <p:txBody>
          <a:bodyPr/>
          <a:lstStyle/>
          <a:p>
            <a:r>
              <a:rPr kumimoji="1" lang="zh-CN" altLang="en-US" sz="2800" dirty="0"/>
              <a:t>消歧模型</a:t>
            </a:r>
            <a:endParaRPr lang="en-US" altLang="zh-CN" sz="2800"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2" name="图片 1">
            <a:extLst>
              <a:ext uri="{FF2B5EF4-FFF2-40B4-BE49-F238E27FC236}">
                <a16:creationId xmlns:a16="http://schemas.microsoft.com/office/drawing/2014/main" id="{350E60F2-AE76-8547-B6BC-2B55BCB8D36C}"/>
              </a:ext>
            </a:extLst>
          </p:cNvPr>
          <p:cNvPicPr>
            <a:picLocks noChangeAspect="1"/>
          </p:cNvPicPr>
          <p:nvPr/>
        </p:nvPicPr>
        <p:blipFill>
          <a:blip r:embed="rId3"/>
          <a:stretch>
            <a:fillRect/>
          </a:stretch>
        </p:blipFill>
        <p:spPr>
          <a:xfrm>
            <a:off x="7148" y="1270860"/>
            <a:ext cx="7991783" cy="5589190"/>
          </a:xfrm>
          <a:prstGeom prst="rect">
            <a:avLst/>
          </a:prstGeom>
        </p:spPr>
      </p:pic>
      <p:pic>
        <p:nvPicPr>
          <p:cNvPr id="9" name="图片 8">
            <a:extLst>
              <a:ext uri="{FF2B5EF4-FFF2-40B4-BE49-F238E27FC236}">
                <a16:creationId xmlns:a16="http://schemas.microsoft.com/office/drawing/2014/main" id="{8C6CCF05-3BFB-374B-AFD7-2B1200755447}"/>
              </a:ext>
            </a:extLst>
          </p:cNvPr>
          <p:cNvPicPr>
            <a:picLocks noChangeAspect="1"/>
          </p:cNvPicPr>
          <p:nvPr/>
        </p:nvPicPr>
        <p:blipFill>
          <a:blip r:embed="rId4"/>
          <a:stretch>
            <a:fillRect/>
          </a:stretch>
        </p:blipFill>
        <p:spPr>
          <a:xfrm>
            <a:off x="7942060" y="2232781"/>
            <a:ext cx="4693435" cy="3665349"/>
          </a:xfrm>
          <a:prstGeom prst="rect">
            <a:avLst/>
          </a:prstGeom>
        </p:spPr>
      </p:pic>
    </p:spTree>
    <p:extLst>
      <p:ext uri="{BB962C8B-B14F-4D97-AF65-F5344CB8AC3E}">
        <p14:creationId xmlns:p14="http://schemas.microsoft.com/office/powerpoint/2010/main" val="329341126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实验结果</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Research Methods And Processes </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4" name="矩形 3">
            <a:extLst>
              <a:ext uri="{FF2B5EF4-FFF2-40B4-BE49-F238E27FC236}">
                <a16:creationId xmlns:a16="http://schemas.microsoft.com/office/drawing/2014/main" id="{2ADA4B44-DF77-FF41-B55B-999FA47B836A}"/>
              </a:ext>
            </a:extLst>
          </p:cNvPr>
          <p:cNvSpPr/>
          <p:nvPr/>
        </p:nvSpPr>
        <p:spPr>
          <a:xfrm>
            <a:off x="1118237" y="1225830"/>
            <a:ext cx="3021981" cy="3154710"/>
          </a:xfrm>
          <a:prstGeom prst="rect">
            <a:avLst/>
          </a:prstGeom>
          <a:noFill/>
        </p:spPr>
        <p:txBody>
          <a:bodyPr wrap="none" lIns="91440" tIns="45720" rIns="91440" bIns="45720">
            <a:spAutoFit/>
          </a:bodyPr>
          <a:lstStyle/>
          <a:p>
            <a:pPr algn="ctr"/>
            <a:r>
              <a:rPr lang="en-US" altLang="zh-CN" sz="199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04</a:t>
            </a:r>
            <a:endParaRPr lang="zh-CN" altLang="en-US" sz="199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93309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zh-CN" altLang="en-US" sz="2400" dirty="0">
                <a:cs typeface="+mn-ea"/>
              </a:rPr>
              <a:t>实验结果</a:t>
            </a: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sp>
        <p:nvSpPr>
          <p:cNvPr id="2" name="文本框 1">
            <a:extLst>
              <a:ext uri="{FF2B5EF4-FFF2-40B4-BE49-F238E27FC236}">
                <a16:creationId xmlns:a16="http://schemas.microsoft.com/office/drawing/2014/main" id="{AA4E7069-DE46-4543-B374-1A8EA6888C64}"/>
              </a:ext>
            </a:extLst>
          </p:cNvPr>
          <p:cNvSpPr txBox="1"/>
          <p:nvPr/>
        </p:nvSpPr>
        <p:spPr>
          <a:xfrm>
            <a:off x="7585296" y="5619915"/>
            <a:ext cx="4241541" cy="369332"/>
          </a:xfrm>
          <a:prstGeom prst="rect">
            <a:avLst/>
          </a:prstGeom>
          <a:noFill/>
        </p:spPr>
        <p:txBody>
          <a:bodyPr wrap="square" rtlCol="0">
            <a:spAutoFit/>
          </a:bodyPr>
          <a:lstStyle/>
          <a:p>
            <a:r>
              <a:rPr kumimoji="1" lang="en-US" altLang="zh-CN" dirty="0"/>
              <a:t>KG use </a:t>
            </a:r>
            <a:r>
              <a:rPr kumimoji="1" lang="en-US" altLang="zh-CN" dirty="0" err="1"/>
              <a:t>YAGO,with</a:t>
            </a:r>
            <a:r>
              <a:rPr kumimoji="1" lang="en-US" altLang="zh-CN" dirty="0"/>
              <a:t> 2.8 million entity</a:t>
            </a:r>
          </a:p>
        </p:txBody>
      </p:sp>
      <p:pic>
        <p:nvPicPr>
          <p:cNvPr id="10" name="图片 9">
            <a:extLst>
              <a:ext uri="{FF2B5EF4-FFF2-40B4-BE49-F238E27FC236}">
                <a16:creationId xmlns:a16="http://schemas.microsoft.com/office/drawing/2014/main" id="{510186FE-8771-7447-A7D8-6C85FB5A7ACB}"/>
              </a:ext>
            </a:extLst>
          </p:cNvPr>
          <p:cNvPicPr>
            <a:picLocks noChangeAspect="1"/>
          </p:cNvPicPr>
          <p:nvPr/>
        </p:nvPicPr>
        <p:blipFill>
          <a:blip r:embed="rId3"/>
          <a:stretch>
            <a:fillRect/>
          </a:stretch>
        </p:blipFill>
        <p:spPr>
          <a:xfrm>
            <a:off x="150570" y="1761259"/>
            <a:ext cx="8293100" cy="3352800"/>
          </a:xfrm>
          <a:prstGeom prst="rect">
            <a:avLst/>
          </a:prstGeom>
        </p:spPr>
      </p:pic>
      <p:pic>
        <p:nvPicPr>
          <p:cNvPr id="6" name="图片 5">
            <a:extLst>
              <a:ext uri="{FF2B5EF4-FFF2-40B4-BE49-F238E27FC236}">
                <a16:creationId xmlns:a16="http://schemas.microsoft.com/office/drawing/2014/main" id="{C51EDFDC-64C1-DD45-81F3-0CAFF47B2F73}"/>
              </a:ext>
            </a:extLst>
          </p:cNvPr>
          <p:cNvPicPr>
            <a:picLocks noChangeAspect="1"/>
          </p:cNvPicPr>
          <p:nvPr/>
        </p:nvPicPr>
        <p:blipFill>
          <a:blip r:embed="rId4"/>
          <a:stretch>
            <a:fillRect/>
          </a:stretch>
        </p:blipFill>
        <p:spPr>
          <a:xfrm>
            <a:off x="7040828" y="1438403"/>
            <a:ext cx="5330478" cy="3915401"/>
          </a:xfrm>
          <a:prstGeom prst="rect">
            <a:avLst/>
          </a:prstGeom>
        </p:spPr>
      </p:pic>
      <p:sp>
        <p:nvSpPr>
          <p:cNvPr id="12" name="文本框 11">
            <a:extLst>
              <a:ext uri="{FF2B5EF4-FFF2-40B4-BE49-F238E27FC236}">
                <a16:creationId xmlns:a16="http://schemas.microsoft.com/office/drawing/2014/main" id="{A4E6D2D7-5A65-DC42-8D95-59EC68F5187F}"/>
              </a:ext>
            </a:extLst>
          </p:cNvPr>
          <p:cNvSpPr txBox="1"/>
          <p:nvPr/>
        </p:nvSpPr>
        <p:spPr>
          <a:xfrm>
            <a:off x="1882269" y="5619915"/>
            <a:ext cx="4241541" cy="369332"/>
          </a:xfrm>
          <a:prstGeom prst="rect">
            <a:avLst/>
          </a:prstGeom>
          <a:noFill/>
        </p:spPr>
        <p:txBody>
          <a:bodyPr wrap="square" rtlCol="0">
            <a:spAutoFit/>
          </a:bodyPr>
          <a:lstStyle/>
          <a:p>
            <a:r>
              <a:rPr kumimoji="1" lang="en-US" altLang="zh-CN" dirty="0"/>
              <a:t>Table</a:t>
            </a:r>
            <a:r>
              <a:rPr kumimoji="1" lang="zh-CN" altLang="en-US" dirty="0"/>
              <a:t> </a:t>
            </a:r>
            <a:r>
              <a:rPr kumimoji="1" lang="en-US" altLang="zh-CN" dirty="0"/>
              <a:t>Corpus</a:t>
            </a:r>
            <a:r>
              <a:rPr kumimoji="1" lang="zh-CN" altLang="en-US" dirty="0"/>
              <a:t> </a:t>
            </a:r>
            <a:r>
              <a:rPr kumimoji="1" lang="en-US" altLang="zh-CN" dirty="0"/>
              <a:t>use</a:t>
            </a:r>
            <a:r>
              <a:rPr kumimoji="1" lang="zh-CN" altLang="en-US" dirty="0"/>
              <a:t> </a:t>
            </a:r>
            <a:r>
              <a:rPr kumimoji="1" lang="en-US" altLang="zh-CN" dirty="0"/>
              <a:t>Wikipedia</a:t>
            </a:r>
            <a:r>
              <a:rPr kumimoji="1" lang="zh-CN" altLang="en-US" dirty="0"/>
              <a:t> </a:t>
            </a:r>
            <a:r>
              <a:rPr kumimoji="1" lang="en-US" altLang="zh-CN" dirty="0"/>
              <a:t>tables</a:t>
            </a:r>
          </a:p>
        </p:txBody>
      </p:sp>
    </p:spTree>
    <p:extLst>
      <p:ext uri="{BB962C8B-B14F-4D97-AF65-F5344CB8AC3E}">
        <p14:creationId xmlns:p14="http://schemas.microsoft.com/office/powerpoint/2010/main" val="167381592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zh-CN" altLang="en-US" sz="2400" dirty="0">
                <a:cs typeface="+mn-ea"/>
              </a:rPr>
              <a:t>实验结果</a:t>
            </a: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pic>
        <p:nvPicPr>
          <p:cNvPr id="5" name="图片 4">
            <a:extLst>
              <a:ext uri="{FF2B5EF4-FFF2-40B4-BE49-F238E27FC236}">
                <a16:creationId xmlns:a16="http://schemas.microsoft.com/office/drawing/2014/main" id="{B5E133A9-D682-0245-AB5B-DE0992438D68}"/>
              </a:ext>
            </a:extLst>
          </p:cNvPr>
          <p:cNvPicPr>
            <a:picLocks noChangeAspect="1"/>
          </p:cNvPicPr>
          <p:nvPr/>
        </p:nvPicPr>
        <p:blipFill>
          <a:blip r:embed="rId3"/>
          <a:stretch>
            <a:fillRect/>
          </a:stretch>
        </p:blipFill>
        <p:spPr>
          <a:xfrm>
            <a:off x="1991435" y="2317498"/>
            <a:ext cx="8209129" cy="2223003"/>
          </a:xfrm>
          <a:prstGeom prst="rect">
            <a:avLst/>
          </a:prstGeom>
        </p:spPr>
      </p:pic>
      <p:sp>
        <p:nvSpPr>
          <p:cNvPr id="9" name="矩形 8">
            <a:extLst>
              <a:ext uri="{FF2B5EF4-FFF2-40B4-BE49-F238E27FC236}">
                <a16:creationId xmlns:a16="http://schemas.microsoft.com/office/drawing/2014/main" id="{798504D6-9222-FD48-BABB-9120ECC1C489}"/>
              </a:ext>
            </a:extLst>
          </p:cNvPr>
          <p:cNvSpPr/>
          <p:nvPr/>
        </p:nvSpPr>
        <p:spPr>
          <a:xfrm>
            <a:off x="7454685" y="2154264"/>
            <a:ext cx="2745879" cy="2417737"/>
          </a:xfrm>
          <a:prstGeom prst="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1915344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zh-CN" altLang="en-US" sz="2400" dirty="0">
                <a:cs typeface="+mn-ea"/>
              </a:rPr>
              <a:t>实验结果</a:t>
            </a: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pic>
        <p:nvPicPr>
          <p:cNvPr id="2" name="图片 1">
            <a:extLst>
              <a:ext uri="{FF2B5EF4-FFF2-40B4-BE49-F238E27FC236}">
                <a16:creationId xmlns:a16="http://schemas.microsoft.com/office/drawing/2014/main" id="{1C3C1CB4-2031-F748-B00E-812B018CD0AE}"/>
              </a:ext>
            </a:extLst>
          </p:cNvPr>
          <p:cNvPicPr>
            <a:picLocks noChangeAspect="1"/>
          </p:cNvPicPr>
          <p:nvPr/>
        </p:nvPicPr>
        <p:blipFill>
          <a:blip r:embed="rId3"/>
          <a:stretch>
            <a:fillRect/>
          </a:stretch>
        </p:blipFill>
        <p:spPr>
          <a:xfrm>
            <a:off x="1816100" y="2336800"/>
            <a:ext cx="8559800" cy="2184400"/>
          </a:xfrm>
          <a:prstGeom prst="rect">
            <a:avLst/>
          </a:prstGeom>
        </p:spPr>
      </p:pic>
      <p:sp>
        <p:nvSpPr>
          <p:cNvPr id="9" name="矩形 8">
            <a:extLst>
              <a:ext uri="{FF2B5EF4-FFF2-40B4-BE49-F238E27FC236}">
                <a16:creationId xmlns:a16="http://schemas.microsoft.com/office/drawing/2014/main" id="{798504D6-9222-FD48-BABB-9120ECC1C489}"/>
              </a:ext>
            </a:extLst>
          </p:cNvPr>
          <p:cNvSpPr/>
          <p:nvPr/>
        </p:nvSpPr>
        <p:spPr>
          <a:xfrm>
            <a:off x="9546956" y="2154264"/>
            <a:ext cx="653608" cy="2712204"/>
          </a:xfrm>
          <a:prstGeom prst="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37992957"/>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463846"/>
          </a:xfrm>
        </p:spPr>
        <p:txBody>
          <a:bodyPr/>
          <a:lstStyle/>
          <a:p>
            <a:r>
              <a:rPr lang="zh-CN" altLang="en-US" sz="2400" dirty="0">
                <a:cs typeface="+mn-ea"/>
              </a:rPr>
              <a:t>实验结果</a:t>
            </a: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37" name="内容占位符 2">
            <a:extLst>
              <a:ext uri="{FF2B5EF4-FFF2-40B4-BE49-F238E27FC236}">
                <a16:creationId xmlns:a16="http://schemas.microsoft.com/office/drawing/2014/main" id="{D947FFD8-E8A1-E74B-A65C-7C53BAD6AD90}"/>
              </a:ext>
            </a:extLst>
          </p:cNvPr>
          <p:cNvSpPr txBox="1">
            <a:spLocks/>
          </p:cNvSpPr>
          <p:nvPr/>
        </p:nvSpPr>
        <p:spPr>
          <a:xfrm>
            <a:off x="838200" y="1378508"/>
            <a:ext cx="10515600" cy="4351338"/>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kumimoji="1" lang="zh-CN" altLang="en-US" dirty="0"/>
          </a:p>
        </p:txBody>
      </p:sp>
      <p:pic>
        <p:nvPicPr>
          <p:cNvPr id="5" name="图片 4">
            <a:extLst>
              <a:ext uri="{FF2B5EF4-FFF2-40B4-BE49-F238E27FC236}">
                <a16:creationId xmlns:a16="http://schemas.microsoft.com/office/drawing/2014/main" id="{776E060A-B105-6A43-93C8-9F17D17BFD48}"/>
              </a:ext>
            </a:extLst>
          </p:cNvPr>
          <p:cNvPicPr>
            <a:picLocks noChangeAspect="1"/>
          </p:cNvPicPr>
          <p:nvPr/>
        </p:nvPicPr>
        <p:blipFill>
          <a:blip r:embed="rId3"/>
          <a:stretch>
            <a:fillRect/>
          </a:stretch>
        </p:blipFill>
        <p:spPr>
          <a:xfrm>
            <a:off x="1891376" y="1587042"/>
            <a:ext cx="9462424" cy="3934270"/>
          </a:xfrm>
          <a:prstGeom prst="rect">
            <a:avLst/>
          </a:prstGeom>
        </p:spPr>
      </p:pic>
      <p:sp>
        <p:nvSpPr>
          <p:cNvPr id="9" name="矩形 8">
            <a:extLst>
              <a:ext uri="{FF2B5EF4-FFF2-40B4-BE49-F238E27FC236}">
                <a16:creationId xmlns:a16="http://schemas.microsoft.com/office/drawing/2014/main" id="{798504D6-9222-FD48-BABB-9120ECC1C489}"/>
              </a:ext>
            </a:extLst>
          </p:cNvPr>
          <p:cNvSpPr/>
          <p:nvPr/>
        </p:nvSpPr>
        <p:spPr>
          <a:xfrm>
            <a:off x="5765368" y="1486060"/>
            <a:ext cx="5753531" cy="4172282"/>
          </a:xfrm>
          <a:prstGeom prst="rect">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47146298"/>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感谢大家的观看</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0" name="文本占位符 9">
            <a:extLst>
              <a:ext uri="{FF2B5EF4-FFF2-40B4-BE49-F238E27FC236}">
                <a16:creationId xmlns:a16="http://schemas.microsoft.com/office/drawing/2014/main" id="{A764259E-5AB1-334E-81E3-AF1B2B169E7D}"/>
              </a:ext>
            </a:extLst>
          </p:cNvPr>
          <p:cNvSpPr>
            <a:spLocks noGrp="1"/>
          </p:cNvSpPr>
          <p:nvPr>
            <p:ph type="body" sz="quarter" idx="17"/>
          </p:nvPr>
        </p:nvSpPr>
        <p:spPr/>
        <p:txBody>
          <a:bodyPr/>
          <a:lstStyle/>
          <a:p>
            <a:endParaRPr lang="zh-CN" altLang="en-US"/>
          </a:p>
        </p:txBody>
      </p:sp>
      <p:sp>
        <p:nvSpPr>
          <p:cNvPr id="5" name="矩形 4">
            <a:extLst>
              <a:ext uri="{FF2B5EF4-FFF2-40B4-BE49-F238E27FC236}">
                <a16:creationId xmlns:a16="http://schemas.microsoft.com/office/drawing/2014/main" id="{A082D33C-F492-6442-B534-1047151D84D8}"/>
              </a:ext>
            </a:extLst>
          </p:cNvPr>
          <p:cNvSpPr/>
          <p:nvPr/>
        </p:nvSpPr>
        <p:spPr>
          <a:xfrm>
            <a:off x="652958" y="4431158"/>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主讲人：</a:t>
            </a:r>
            <a:r>
              <a:rPr lang="zh-CN" altLang="en-US" sz="2000" dirty="0">
                <a:solidFill>
                  <a:schemeClr val="accent2"/>
                </a:solidFill>
                <a:latin typeface="Arial"/>
                <a:cs typeface="+mn-ea"/>
              </a:rPr>
              <a:t>杨联政</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6" name="矩形 5">
            <a:extLst>
              <a:ext uri="{FF2B5EF4-FFF2-40B4-BE49-F238E27FC236}">
                <a16:creationId xmlns:a16="http://schemas.microsoft.com/office/drawing/2014/main" id="{535A3D25-C20D-CC4A-B1CF-AF3E87CFF3BD}"/>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kumimoji="0" lang="en-US" altLang="zh-CN" sz="2000" i="0" u="none" strike="noStrike" kern="1200" cap="none" spc="0" normalizeH="0" baseline="0" noProof="0" dirty="0">
                <a:ln>
                  <a:noFill/>
                </a:ln>
                <a:solidFill>
                  <a:schemeClr val="accent1"/>
                </a:solidFill>
                <a:effectLst/>
                <a:uLnTx/>
                <a:uFillTx/>
                <a:latin typeface="Arial"/>
                <a:cs typeface="+mn-ea"/>
              </a:rPr>
              <a:t>2020/10/23</a:t>
            </a:r>
            <a:r>
              <a:rPr kumimoji="0" lang="zh-CN" altLang="en-US" sz="2000" i="0" u="none" strike="noStrike" kern="1200" cap="none" spc="0" normalizeH="0" baseline="0" noProof="0" dirty="0">
                <a:ln>
                  <a:noFill/>
                </a:ln>
                <a:solidFill>
                  <a:schemeClr val="accent1"/>
                </a:solidFill>
                <a:effectLst/>
                <a:uLnTx/>
                <a:uFillTx/>
                <a:latin typeface="Arial"/>
                <a:cs typeface="+mn-ea"/>
              </a:rPr>
              <a:t> </a:t>
            </a:r>
          </a:p>
        </p:txBody>
      </p:sp>
    </p:spTree>
    <p:extLst>
      <p:ext uri="{BB962C8B-B14F-4D97-AF65-F5344CB8AC3E}">
        <p14:creationId xmlns:p14="http://schemas.microsoft.com/office/powerpoint/2010/main" val="11699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问题背景</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Paper Background</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mc:AlternateContent xmlns:mc="http://schemas.openxmlformats.org/markup-compatibility/2006" xmlns:p14="http://schemas.microsoft.com/office/powerpoint/2010/main">
    <mc:Choice Requires="p14">
      <p:transition spd="slow" p14:dur="2000" advTm="6660"/>
    </mc:Choice>
    <mc:Fallback xmlns="">
      <p:transition spd="slow" advTm="66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r>
              <a:rPr lang="en-US" altLang="zh-CN" sz="2800" dirty="0">
                <a:cs typeface="+mn-ea"/>
              </a:rPr>
              <a:t>Introduction</a:t>
            </a:r>
            <a:endParaRPr lang="zh-CN" altLang="en-US" sz="2800" dirty="0">
              <a:cs typeface="+mn-ea"/>
            </a:endParaRPr>
          </a:p>
        </p:txBody>
      </p:sp>
      <p:sp>
        <p:nvSpPr>
          <p:cNvPr id="4" name="文本占位符 3">
            <a:extLst>
              <a:ext uri="{FF2B5EF4-FFF2-40B4-BE49-F238E27FC236}">
                <a16:creationId xmlns:a16="http://schemas.microsoft.com/office/drawing/2014/main" id="{FDF6A9FF-9FD6-41F7-91DF-99F1B520CE78}"/>
              </a:ext>
            </a:extLst>
          </p:cNvPr>
          <p:cNvSpPr>
            <a:spLocks noGrp="1"/>
          </p:cNvSpPr>
          <p:nvPr>
            <p:ph type="body" sz="quarter" idx="18"/>
          </p:nvPr>
        </p:nvSpPr>
        <p:spPr/>
        <p:txBody>
          <a:bodyPr/>
          <a:lstStyle/>
          <a:p>
            <a:r>
              <a:rPr lang="en-US" altLang="zh-CN" dirty="0"/>
              <a:t>Mice_hao</a:t>
            </a:r>
            <a:endParaRPr lang="zh-CN" altLang="en-US"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9" name="图片 8">
            <a:extLst>
              <a:ext uri="{FF2B5EF4-FFF2-40B4-BE49-F238E27FC236}">
                <a16:creationId xmlns:a16="http://schemas.microsoft.com/office/drawing/2014/main" id="{3E2277A5-7C1C-4445-B3B9-1303977276D2}"/>
              </a:ext>
            </a:extLst>
          </p:cNvPr>
          <p:cNvPicPr>
            <a:picLocks noChangeAspect="1"/>
          </p:cNvPicPr>
          <p:nvPr/>
        </p:nvPicPr>
        <p:blipFill>
          <a:blip r:embed="rId3"/>
          <a:stretch>
            <a:fillRect/>
          </a:stretch>
        </p:blipFill>
        <p:spPr>
          <a:xfrm>
            <a:off x="5114441" y="3206750"/>
            <a:ext cx="2541722" cy="444500"/>
          </a:xfrm>
          <a:prstGeom prst="rect">
            <a:avLst/>
          </a:prstGeom>
        </p:spPr>
      </p:pic>
      <p:pic>
        <p:nvPicPr>
          <p:cNvPr id="5" name="图片 4">
            <a:extLst>
              <a:ext uri="{FF2B5EF4-FFF2-40B4-BE49-F238E27FC236}">
                <a16:creationId xmlns:a16="http://schemas.microsoft.com/office/drawing/2014/main" id="{E7FECA82-23F9-4A41-A9A7-ECD9412C47CC}"/>
              </a:ext>
            </a:extLst>
          </p:cNvPr>
          <p:cNvPicPr>
            <a:picLocks noChangeAspect="1"/>
          </p:cNvPicPr>
          <p:nvPr/>
        </p:nvPicPr>
        <p:blipFill>
          <a:blip r:embed="rId4"/>
          <a:stretch>
            <a:fillRect/>
          </a:stretch>
        </p:blipFill>
        <p:spPr>
          <a:xfrm>
            <a:off x="0" y="820701"/>
            <a:ext cx="12192000" cy="5216597"/>
          </a:xfrm>
          <a:prstGeom prst="rect">
            <a:avLst/>
          </a:prstGeom>
        </p:spPr>
      </p:pic>
    </p:spTree>
    <p:extLst>
      <p:ext uri="{BB962C8B-B14F-4D97-AF65-F5344CB8AC3E}">
        <p14:creationId xmlns:p14="http://schemas.microsoft.com/office/powerpoint/2010/main" val="2829416786"/>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a:xfrm>
            <a:off x="1216933" y="347251"/>
            <a:ext cx="8920029" cy="525401"/>
          </a:xfrm>
        </p:spPr>
        <p:txBody>
          <a:bodyPr/>
          <a:lstStyle/>
          <a:p>
            <a:endParaRPr lang="zh-CN" altLang="en-US" sz="2800" dirty="0">
              <a:cs typeface="+mn-ea"/>
            </a:endParaRPr>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54B4B0D6-9FC8-C446-9E00-E9760549A9A5}"/>
              </a:ext>
            </a:extLst>
          </p:cNvPr>
          <p:cNvPicPr>
            <a:picLocks noChangeAspect="1"/>
          </p:cNvPicPr>
          <p:nvPr/>
        </p:nvPicPr>
        <p:blipFill>
          <a:blip r:embed="rId3"/>
          <a:stretch>
            <a:fillRect/>
          </a:stretch>
        </p:blipFill>
        <p:spPr>
          <a:xfrm>
            <a:off x="5114441" y="3206750"/>
            <a:ext cx="2541722" cy="444500"/>
          </a:xfrm>
          <a:prstGeom prst="rect">
            <a:avLst/>
          </a:prstGeom>
        </p:spPr>
      </p:pic>
      <p:pic>
        <p:nvPicPr>
          <p:cNvPr id="2" name="图片 1">
            <a:extLst>
              <a:ext uri="{FF2B5EF4-FFF2-40B4-BE49-F238E27FC236}">
                <a16:creationId xmlns:a16="http://schemas.microsoft.com/office/drawing/2014/main" id="{2A979035-3A2C-CE47-950D-21621D20767B}"/>
              </a:ext>
            </a:extLst>
          </p:cNvPr>
          <p:cNvPicPr>
            <a:picLocks noChangeAspect="1"/>
          </p:cNvPicPr>
          <p:nvPr/>
        </p:nvPicPr>
        <p:blipFill>
          <a:blip r:embed="rId4"/>
          <a:stretch>
            <a:fillRect/>
          </a:stretch>
        </p:blipFill>
        <p:spPr>
          <a:xfrm>
            <a:off x="2255943" y="1142389"/>
            <a:ext cx="7953428" cy="4573221"/>
          </a:xfrm>
          <a:prstGeom prst="rect">
            <a:avLst/>
          </a:prstGeom>
        </p:spPr>
      </p:pic>
    </p:spTree>
    <p:extLst>
      <p:ext uri="{BB962C8B-B14F-4D97-AF65-F5344CB8AC3E}">
        <p14:creationId xmlns:p14="http://schemas.microsoft.com/office/powerpoint/2010/main" val="2856662825"/>
      </p:ext>
    </p:extLst>
  </p:cSld>
  <p:clrMapOvr>
    <a:masterClrMapping/>
  </p:clrMapOvr>
  <mc:AlternateContent xmlns:mc="http://schemas.openxmlformats.org/markup-compatibility/2006" xmlns:p14="http://schemas.microsoft.com/office/powerpoint/2010/main">
    <mc:Choice Requires="p14">
      <p:transition spd="slow" p14:dur="2000" advTm="1612"/>
    </mc:Choice>
    <mc:Fallback xmlns="">
      <p:transition spd="slow" advTm="161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7723C78E-6BBF-AF4A-B0AA-48BE87418DC7}"/>
              </a:ext>
            </a:extLst>
          </p:cNvPr>
          <p:cNvSpPr>
            <a:spLocks noGrp="1"/>
          </p:cNvSpPr>
          <p:nvPr>
            <p:ph type="dt" sz="half" idx="25"/>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A2E3CCB-9727-4647-95C2-62901D62FEAB}"/>
              </a:ext>
            </a:extLst>
          </p:cNvPr>
          <p:cNvPicPr>
            <a:picLocks noChangeAspect="1"/>
          </p:cNvPicPr>
          <p:nvPr/>
        </p:nvPicPr>
        <p:blipFill>
          <a:blip r:embed="rId3"/>
          <a:stretch>
            <a:fillRect/>
          </a:stretch>
        </p:blipFill>
        <p:spPr>
          <a:xfrm>
            <a:off x="3692595" y="1674732"/>
            <a:ext cx="5083105" cy="3780672"/>
          </a:xfrm>
          <a:prstGeom prst="rect">
            <a:avLst/>
          </a:prstGeom>
        </p:spPr>
      </p:pic>
      <p:sp>
        <p:nvSpPr>
          <p:cNvPr id="13" name="框架 12">
            <a:extLst>
              <a:ext uri="{FF2B5EF4-FFF2-40B4-BE49-F238E27FC236}">
                <a16:creationId xmlns:a16="http://schemas.microsoft.com/office/drawing/2014/main" id="{86DB1F6F-D9EF-0E4E-8FD1-193B8F9ADE33}"/>
              </a:ext>
            </a:extLst>
          </p:cNvPr>
          <p:cNvSpPr/>
          <p:nvPr/>
        </p:nvSpPr>
        <p:spPr>
          <a:xfrm>
            <a:off x="4912963" y="3146156"/>
            <a:ext cx="1782305" cy="418912"/>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03624B1B-0E85-704D-839C-D18311CA56AB}"/>
              </a:ext>
            </a:extLst>
          </p:cNvPr>
          <p:cNvSpPr/>
          <p:nvPr/>
        </p:nvSpPr>
        <p:spPr>
          <a:xfrm>
            <a:off x="4912963" y="4277532"/>
            <a:ext cx="3208149" cy="511444"/>
          </a:xfrm>
          <a:prstGeom prst="fram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5" name="矩形 14">
            <a:extLst>
              <a:ext uri="{FF2B5EF4-FFF2-40B4-BE49-F238E27FC236}">
                <a16:creationId xmlns:a16="http://schemas.microsoft.com/office/drawing/2014/main" id="{280CE661-332F-2D4D-A753-9AB2FD3B2263}"/>
              </a:ext>
            </a:extLst>
          </p:cNvPr>
          <p:cNvSpPr/>
          <p:nvPr/>
        </p:nvSpPr>
        <p:spPr>
          <a:xfrm>
            <a:off x="1093988" y="257173"/>
            <a:ext cx="1620957" cy="523220"/>
          </a:xfrm>
          <a:prstGeom prst="rect">
            <a:avLst/>
          </a:prstGeom>
        </p:spPr>
        <p:txBody>
          <a:bodyPr wrap="none">
            <a:spAutoFit/>
          </a:bodyPr>
          <a:lstStyle/>
          <a:p>
            <a:r>
              <a:rPr lang="zh-CN" altLang="en-US" sz="2800" dirty="0">
                <a:cs typeface="+mn-ea"/>
              </a:rPr>
              <a:t>问题背景</a:t>
            </a:r>
          </a:p>
        </p:txBody>
      </p:sp>
    </p:spTree>
    <p:extLst>
      <p:ext uri="{BB962C8B-B14F-4D97-AF65-F5344CB8AC3E}">
        <p14:creationId xmlns:p14="http://schemas.microsoft.com/office/powerpoint/2010/main" val="373289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问题定义</a:t>
            </a:r>
            <a:endParaRPr lang="en-US" altLang="zh-CN" dirty="0"/>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endParaRPr lang="en-US" altLang="zh-CN" dirty="0"/>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a:xfrm>
            <a:off x="570248" y="6248581"/>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a:xfrm>
            <a:off x="1216933" y="347251"/>
            <a:ext cx="1898226" cy="832087"/>
          </a:xfrm>
        </p:spPr>
        <p:txBody>
          <a:bodyPr/>
          <a:lstStyle/>
          <a:p>
            <a:r>
              <a:rPr lang="zh-CN" altLang="en-US" sz="2400" dirty="0"/>
              <a:t>问题定义</a:t>
            </a:r>
            <a:endParaRPr lang="en-US" altLang="zh-CN" sz="2400"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8</a:t>
            </a:fld>
            <a:endParaRPr lang="zh-CN" altLang="en-US" dirty="0"/>
          </a:p>
        </p:txBody>
      </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B16B571B-3956-4F13-B49D-4EE855A7F534}"/>
                  </a:ext>
                </a:extLst>
              </p:cNvPr>
              <p:cNvSpPr/>
              <p:nvPr/>
            </p:nvSpPr>
            <p:spPr>
              <a:xfrm>
                <a:off x="804559" y="882076"/>
                <a:ext cx="10582882" cy="3822328"/>
              </a:xfrm>
              <a:prstGeom prst="rect">
                <a:avLst/>
              </a:prstGeom>
              <a:noFill/>
            </p:spPr>
            <p:txBody>
              <a:bodyPr wrap="square" rtlCol="0">
                <a:spAutoFit/>
              </a:bodyPr>
              <a:lstStyle/>
              <a:p>
                <a:pPr>
                  <a:lnSpc>
                    <a:spcPct val="125000"/>
                  </a:lnSpc>
                </a:pP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定义</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 </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给定一个表格</a:t>
                </a:r>
                <a14:m>
                  <m:oMath xmlns:m="http://schemas.openxmlformats.org/officeDocument/2006/math">
                    <m:r>
                      <m:rPr>
                        <m:sty m:val="p"/>
                      </m:rPr>
                      <a:rPr lang="en-US" altLang="zh-CN" sz="2400" i="1" dirty="0">
                        <a:solidFill>
                          <a:schemeClr val="tx1">
                            <a:lumMod val="75000"/>
                            <a:lumOff val="25000"/>
                          </a:schemeClr>
                        </a:solidFill>
                        <a:latin typeface="Cambria Math" panose="02040503050406030204" pitchFamily="18" charset="0"/>
                      </a:rPr>
                      <m:t>T</m:t>
                    </m:r>
                  </m:oMath>
                </a14:m>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和知识库</a:t>
                </a:r>
                <a14:m>
                  <m:oMath xmlns:m="http://schemas.openxmlformats.org/officeDocument/2006/math">
                    <m:r>
                      <m:rPr>
                        <m:sty m:val="p"/>
                      </m:rPr>
                      <a:rPr lang="en-US" altLang="zh-CN" sz="2400" i="1" dirty="0">
                        <a:solidFill>
                          <a:schemeClr val="tx1">
                            <a:lumMod val="75000"/>
                            <a:lumOff val="25000"/>
                          </a:schemeClr>
                        </a:solidFill>
                        <a:latin typeface="Cambria Math" panose="02040503050406030204" pitchFamily="18" charset="0"/>
                      </a:rPr>
                      <m:t>K</m:t>
                    </m:r>
                  </m:oMath>
                </a14:m>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实体链接任务是识别表格</a:t>
                </a:r>
                <a14:m>
                  <m:oMath xmlns:m="http://schemas.openxmlformats.org/officeDocument/2006/math">
                    <m:r>
                      <m:rPr>
                        <m:sty m:val="p"/>
                      </m:rPr>
                      <a:rPr lang="en-US" altLang="zh-CN" sz="2400" i="1" dirty="0">
                        <a:solidFill>
                          <a:schemeClr val="tx1">
                            <a:lumMod val="75000"/>
                            <a:lumOff val="25000"/>
                          </a:schemeClr>
                        </a:solidFill>
                        <a:latin typeface="Cambria Math" panose="02040503050406030204" pitchFamily="18" charset="0"/>
                      </a:rPr>
                      <m:t>T</m:t>
                    </m:r>
                    <m:r>
                      <a:rPr lang="en-US" altLang="zh-CN" sz="2400" i="1" dirty="0">
                        <a:solidFill>
                          <a:schemeClr val="tx1">
                            <a:lumMod val="75000"/>
                            <a:lumOff val="25000"/>
                          </a:schemeClr>
                        </a:solidFill>
                        <a:latin typeface="Cambria Math" panose="02040503050406030204" pitchFamily="18" charset="0"/>
                      </a:rPr>
                      <m:t> </m:t>
                    </m:r>
                  </m:oMath>
                </a14:m>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的单元格中的每个</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mention</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并链接它的参考实体</a:t>
                </a:r>
                <a14:m>
                  <m:oMath xmlns:m="http://schemas.openxmlformats.org/officeDocument/2006/math">
                    <m:r>
                      <m:rPr>
                        <m:sty m:val="p"/>
                      </m:rPr>
                      <a:rPr lang="en-US" altLang="zh-CN" sz="2400" i="1" dirty="0">
                        <a:solidFill>
                          <a:schemeClr val="tx1">
                            <a:lumMod val="75000"/>
                            <a:lumOff val="25000"/>
                          </a:schemeClr>
                        </a:solidFill>
                        <a:latin typeface="Cambria Math" panose="02040503050406030204" pitchFamily="18" charset="0"/>
                      </a:rPr>
                      <m:t>e</m:t>
                    </m:r>
                    <m:r>
                      <a:rPr lang="en-US" altLang="zh-CN" sz="2400" i="1" dirty="0"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m:t>知识库</m:t>
                    </m:r>
                    <m:r>
                      <m:rPr>
                        <m:sty m:val="p"/>
                      </m:rPr>
                      <a:rPr lang="en-US" altLang="zh-CN" sz="2400" i="1" dirty="0">
                        <a:solidFill>
                          <a:schemeClr val="tx1">
                            <a:lumMod val="75000"/>
                            <a:lumOff val="25000"/>
                          </a:schemeClr>
                        </a:solidFill>
                        <a:latin typeface="Cambria Math" panose="02040503050406030204" pitchFamily="18" charset="0"/>
                        <a:ea typeface="Cambria Math" panose="02040503050406030204" pitchFamily="18" charset="0"/>
                      </a:rPr>
                      <m:t>K</m:t>
                    </m:r>
                    <m:r>
                      <a:rPr lang="zh-CN" altLang="en-US" sz="2400" b="0" i="0" dirty="0" smtClean="0">
                        <a:solidFill>
                          <a:schemeClr val="tx1">
                            <a:lumMod val="75000"/>
                            <a:lumOff val="25000"/>
                          </a:schemeClr>
                        </a:solidFill>
                        <a:latin typeface="Cambria Math" panose="02040503050406030204" pitchFamily="18" charset="0"/>
                        <a:ea typeface="Cambria Math" panose="02040503050406030204" pitchFamily="18" charset="0"/>
                      </a:rPr>
                      <m:t>，</m:t>
                    </m:r>
                  </m:oMath>
                </a14:m>
                <a:r>
                  <a:rPr lang="en-US" altLang="zh-CN" sz="2400" dirty="0" err="1">
                    <a:solidFill>
                      <a:schemeClr val="tx1">
                        <a:lumMod val="75000"/>
                        <a:lumOff val="25000"/>
                      </a:schemeClr>
                    </a:solidFill>
                    <a:latin typeface="Times New Roman" panose="02020603050405020304" pitchFamily="18" charset="0"/>
                    <a:ea typeface="宋体" panose="02010600030101010101" pitchFamily="2" charset="-122"/>
                  </a:rPr>
                  <a:t>TabEL</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分三步执行</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EL</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任务。</a:t>
                </a:r>
                <a:endParaRPr lang="en-US" altLang="zh-CN" sz="2400" dirty="0">
                  <a:solidFill>
                    <a:schemeClr val="tx1">
                      <a:lumMod val="75000"/>
                      <a:lumOff val="25000"/>
                    </a:schemeClr>
                  </a:solidFill>
                  <a:latin typeface="Times New Roman" panose="02020603050405020304" pitchFamily="18" charset="0"/>
                  <a:ea typeface="宋体" panose="02010600030101010101" pitchFamily="2" charset="-122"/>
                </a:endParaRPr>
              </a:p>
              <a:p>
                <a:pPr>
                  <a:lnSpc>
                    <a:spcPct val="125000"/>
                  </a:lnSpc>
                </a:pP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1.Mention</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 </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identification:</a:t>
                </a:r>
              </a:p>
              <a:p>
                <a:pPr>
                  <a:lnSpc>
                    <a:spcPct val="125000"/>
                  </a:lnSpc>
                </a:pP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识别表格</a:t>
                </a:r>
                <a14:m>
                  <m:oMath xmlns:m="http://schemas.openxmlformats.org/officeDocument/2006/math">
                    <m:r>
                      <m:rPr>
                        <m:sty m:val="p"/>
                      </m:rPr>
                      <a:rPr lang="en-US" altLang="zh-CN" sz="2400" i="1" dirty="0">
                        <a:solidFill>
                          <a:schemeClr val="tx1">
                            <a:lumMod val="75000"/>
                            <a:lumOff val="25000"/>
                          </a:schemeClr>
                        </a:solidFill>
                        <a:latin typeface="Cambria Math" panose="02040503050406030204" pitchFamily="18" charset="0"/>
                      </a:rPr>
                      <m:t>T</m:t>
                    </m:r>
                  </m:oMath>
                </a14:m>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中的某个格子的每个潜在</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mention</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 </a:t>
                </a:r>
                <a14:m>
                  <m:oMath xmlns:m="http://schemas.openxmlformats.org/officeDocument/2006/math">
                    <m:sSub>
                      <m:sSubPr>
                        <m:ctrlPr>
                          <a:rPr lang="en-US" altLang="zh-CN" sz="2400" i="1" smtClean="0">
                            <a:solidFill>
                              <a:schemeClr val="tx1">
                                <a:lumMod val="75000"/>
                                <a:lumOff val="25000"/>
                              </a:schemeClr>
                            </a:solidFill>
                            <a:latin typeface="Cambria Math" panose="02040503050406030204" pitchFamily="18" charset="0"/>
                          </a:rPr>
                        </m:ctrlPr>
                      </m:sSubPr>
                      <m:e>
                        <m:r>
                          <m:rPr>
                            <m:sty m:val="p"/>
                          </m:rPr>
                          <a:rPr lang="en-US" altLang="zh-CN" sz="2400" i="1">
                            <a:solidFill>
                              <a:schemeClr val="tx1">
                                <a:lumMod val="75000"/>
                                <a:lumOff val="25000"/>
                              </a:schemeClr>
                            </a:solidFill>
                            <a:latin typeface="Cambria Math" panose="02040503050406030204" pitchFamily="18" charset="0"/>
                          </a:rPr>
                          <m:t>m</m:t>
                        </m:r>
                      </m:e>
                      <m:sub>
                        <m:r>
                          <m:rPr>
                            <m:sty m:val="p"/>
                          </m:rPr>
                          <a:rPr lang="en-US" altLang="zh-CN" sz="2400" i="1">
                            <a:solidFill>
                              <a:schemeClr val="tx1">
                                <a:lumMod val="75000"/>
                                <a:lumOff val="25000"/>
                              </a:schemeClr>
                            </a:solidFill>
                            <a:latin typeface="Cambria Math" panose="02040503050406030204" pitchFamily="18" charset="0"/>
                          </a:rPr>
                          <m:t>s</m:t>
                        </m:r>
                        <m:r>
                          <a:rPr lang="en-US" altLang="zh-CN" sz="2400" b="0" i="1" smtClean="0">
                            <a:solidFill>
                              <a:schemeClr val="tx1">
                                <a:lumMod val="75000"/>
                                <a:lumOff val="25000"/>
                              </a:schemeClr>
                            </a:solidFill>
                            <a:latin typeface="Cambria Math" panose="02040503050406030204" pitchFamily="18" charset="0"/>
                          </a:rPr>
                          <m:t>,?</m:t>
                        </m:r>
                      </m:sub>
                    </m:sSub>
                  </m:oMath>
                </a14:m>
                <a:endParaRPr lang="en-US" altLang="zh-CN" sz="2400" dirty="0">
                  <a:solidFill>
                    <a:schemeClr val="tx1">
                      <a:lumMod val="75000"/>
                      <a:lumOff val="25000"/>
                    </a:schemeClr>
                  </a:solidFill>
                  <a:latin typeface="Times New Roman" panose="02020603050405020304" pitchFamily="18" charset="0"/>
                  <a:ea typeface="宋体" panose="02010600030101010101" pitchFamily="2" charset="-122"/>
                </a:endParaRPr>
              </a:p>
              <a:p>
                <a:pPr>
                  <a:lnSpc>
                    <a:spcPct val="125000"/>
                  </a:lnSpc>
                </a:pP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2.Candidate generation:</a:t>
                </a:r>
              </a:p>
              <a:p>
                <a:pPr>
                  <a:lnSpc>
                    <a:spcPct val="125000"/>
                  </a:lnSpc>
                </a:pP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对于每个潜在</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mention</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 </a:t>
                </a:r>
                <a14:m>
                  <m:oMath xmlns:m="http://schemas.openxmlformats.org/officeDocument/2006/math">
                    <m:sSub>
                      <m:sSubPr>
                        <m:ctrlPr>
                          <a:rPr lang="en-US" altLang="zh-CN" sz="2400" i="1">
                            <a:solidFill>
                              <a:schemeClr val="tx1">
                                <a:lumMod val="75000"/>
                                <a:lumOff val="25000"/>
                              </a:schemeClr>
                            </a:solidFill>
                            <a:latin typeface="Cambria Math" panose="02040503050406030204" pitchFamily="18" charset="0"/>
                          </a:rPr>
                        </m:ctrlPr>
                      </m:sSubPr>
                      <m:e>
                        <m:r>
                          <m:rPr>
                            <m:sty m:val="p"/>
                          </m:rPr>
                          <a:rPr lang="en-US" altLang="zh-CN" sz="2400" i="1">
                            <a:solidFill>
                              <a:schemeClr val="tx1">
                                <a:lumMod val="75000"/>
                                <a:lumOff val="25000"/>
                              </a:schemeClr>
                            </a:solidFill>
                            <a:latin typeface="Cambria Math" panose="02040503050406030204" pitchFamily="18" charset="0"/>
                          </a:rPr>
                          <m:t>m</m:t>
                        </m:r>
                      </m:e>
                      <m:sub>
                        <m:r>
                          <m:rPr>
                            <m:sty m:val="p"/>
                          </m:rPr>
                          <a:rPr lang="en-US" altLang="zh-CN" sz="2400" i="1">
                            <a:solidFill>
                              <a:schemeClr val="tx1">
                                <a:lumMod val="75000"/>
                                <a:lumOff val="25000"/>
                              </a:schemeClr>
                            </a:solidFill>
                            <a:latin typeface="Cambria Math" panose="02040503050406030204" pitchFamily="18" charset="0"/>
                          </a:rPr>
                          <m:t>s</m:t>
                        </m:r>
                        <m:r>
                          <a:rPr lang="en-US" altLang="zh-CN" sz="2400" i="1">
                            <a:solidFill>
                              <a:schemeClr val="tx1">
                                <a:lumMod val="75000"/>
                                <a:lumOff val="25000"/>
                              </a:schemeClr>
                            </a:solidFill>
                            <a:latin typeface="Cambria Math" panose="02040503050406030204" pitchFamily="18" charset="0"/>
                          </a:rPr>
                          <m:t>,?</m:t>
                        </m:r>
                      </m:sub>
                    </m:sSub>
                  </m:oMath>
                </a14:m>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生成一系列候选实体</a:t>
                </a:r>
                <a14:m>
                  <m:oMath xmlns:m="http://schemas.openxmlformats.org/officeDocument/2006/math">
                    <m:r>
                      <m:rPr>
                        <m:sty m:val="p"/>
                      </m:rPr>
                      <a:rPr lang="en-US" altLang="zh-CN" sz="2400" i="1" dirty="0" smtClean="0">
                        <a:solidFill>
                          <a:schemeClr val="tx1">
                            <a:lumMod val="75000"/>
                            <a:lumOff val="25000"/>
                          </a:schemeClr>
                        </a:solidFill>
                        <a:latin typeface="Cambria Math" panose="02040503050406030204" pitchFamily="18" charset="0"/>
                      </a:rPr>
                      <m:t>C</m:t>
                    </m:r>
                    <m:r>
                      <a:rPr lang="en-US" altLang="zh-CN" sz="2400" b="0" i="1" dirty="0" smtClean="0">
                        <a:solidFill>
                          <a:schemeClr val="tx1">
                            <a:lumMod val="75000"/>
                            <a:lumOff val="25000"/>
                          </a:schemeClr>
                        </a:solidFill>
                        <a:latin typeface="Cambria Math" panose="02040503050406030204" pitchFamily="18" charset="0"/>
                      </a:rPr>
                      <m:t>(</m:t>
                    </m:r>
                    <m:sSub>
                      <m:sSubPr>
                        <m:ctrlPr>
                          <a:rPr lang="en-US" altLang="zh-CN" sz="2400" i="1">
                            <a:solidFill>
                              <a:schemeClr val="tx1">
                                <a:lumMod val="75000"/>
                                <a:lumOff val="25000"/>
                              </a:schemeClr>
                            </a:solidFill>
                            <a:latin typeface="Cambria Math" panose="02040503050406030204" pitchFamily="18" charset="0"/>
                          </a:rPr>
                        </m:ctrlPr>
                      </m:sSubPr>
                      <m:e>
                        <m:r>
                          <m:rPr>
                            <m:sty m:val="p"/>
                          </m:rPr>
                          <a:rPr lang="en-US" altLang="zh-CN" sz="2400" i="1">
                            <a:solidFill>
                              <a:schemeClr val="tx1">
                                <a:lumMod val="75000"/>
                                <a:lumOff val="25000"/>
                              </a:schemeClr>
                            </a:solidFill>
                            <a:latin typeface="Cambria Math" panose="02040503050406030204" pitchFamily="18" charset="0"/>
                          </a:rPr>
                          <m:t>m</m:t>
                        </m:r>
                      </m:e>
                      <m:sub>
                        <m:r>
                          <m:rPr>
                            <m:sty m:val="p"/>
                          </m:rPr>
                          <a:rPr lang="en-US" altLang="zh-CN" sz="2400" i="1">
                            <a:solidFill>
                              <a:schemeClr val="tx1">
                                <a:lumMod val="75000"/>
                                <a:lumOff val="25000"/>
                              </a:schemeClr>
                            </a:solidFill>
                            <a:latin typeface="Cambria Math" panose="02040503050406030204" pitchFamily="18" charset="0"/>
                          </a:rPr>
                          <m:t>s</m:t>
                        </m:r>
                        <m:r>
                          <a:rPr lang="en-US" altLang="zh-CN" sz="2400" i="1">
                            <a:solidFill>
                              <a:schemeClr val="tx1">
                                <a:lumMod val="75000"/>
                                <a:lumOff val="25000"/>
                              </a:schemeClr>
                            </a:solidFill>
                            <a:latin typeface="Cambria Math" panose="02040503050406030204" pitchFamily="18" charset="0"/>
                          </a:rPr>
                          <m:t>,?</m:t>
                        </m:r>
                      </m:sub>
                    </m:sSub>
                    <m:r>
                      <a:rPr lang="en-US" altLang="zh-CN" sz="2400" b="0" i="1" dirty="0" smtClean="0">
                        <a:solidFill>
                          <a:schemeClr val="tx1">
                            <a:lumMod val="75000"/>
                            <a:lumOff val="25000"/>
                          </a:schemeClr>
                        </a:solidFill>
                        <a:latin typeface="Cambria Math" panose="02040503050406030204" pitchFamily="18" charset="0"/>
                      </a:rPr>
                      <m:t>)</m:t>
                    </m:r>
                  </m:oMath>
                </a14:m>
                <a:endParaRPr lang="en-US" altLang="zh-CN" sz="2400" dirty="0">
                  <a:solidFill>
                    <a:schemeClr val="tx1">
                      <a:lumMod val="75000"/>
                      <a:lumOff val="25000"/>
                    </a:schemeClr>
                  </a:solidFill>
                  <a:latin typeface="Times New Roman" panose="02020603050405020304" pitchFamily="18" charset="0"/>
                  <a:ea typeface="宋体" panose="02010600030101010101" pitchFamily="2" charset="-122"/>
                </a:endParaRPr>
              </a:p>
              <a:p>
                <a:pPr>
                  <a:lnSpc>
                    <a:spcPct val="125000"/>
                  </a:lnSpc>
                </a:pP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3.Disambiguation:</a:t>
                </a:r>
              </a:p>
              <a:p>
                <a:pPr>
                  <a:lnSpc>
                    <a:spcPct val="125000"/>
                  </a:lnSpc>
                </a:pP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对于每个潜在</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mention</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 </a:t>
                </a:r>
                <a14:m>
                  <m:oMath xmlns:m="http://schemas.openxmlformats.org/officeDocument/2006/math">
                    <m:sSub>
                      <m:sSubPr>
                        <m:ctrlPr>
                          <a:rPr lang="en-US" altLang="zh-CN" sz="2400" i="1">
                            <a:solidFill>
                              <a:schemeClr val="tx1">
                                <a:lumMod val="75000"/>
                                <a:lumOff val="25000"/>
                              </a:schemeClr>
                            </a:solidFill>
                            <a:latin typeface="Cambria Math" panose="02040503050406030204" pitchFamily="18" charset="0"/>
                          </a:rPr>
                        </m:ctrlPr>
                      </m:sSubPr>
                      <m:e>
                        <m:r>
                          <m:rPr>
                            <m:sty m:val="p"/>
                          </m:rPr>
                          <a:rPr lang="en-US" altLang="zh-CN" sz="2400" i="1">
                            <a:solidFill>
                              <a:schemeClr val="tx1">
                                <a:lumMod val="75000"/>
                                <a:lumOff val="25000"/>
                              </a:schemeClr>
                            </a:solidFill>
                            <a:latin typeface="Cambria Math" panose="02040503050406030204" pitchFamily="18" charset="0"/>
                          </a:rPr>
                          <m:t>m</m:t>
                        </m:r>
                      </m:e>
                      <m:sub>
                        <m:r>
                          <m:rPr>
                            <m:sty m:val="p"/>
                          </m:rPr>
                          <a:rPr lang="en-US" altLang="zh-CN" sz="2400" i="1">
                            <a:solidFill>
                              <a:schemeClr val="tx1">
                                <a:lumMod val="75000"/>
                                <a:lumOff val="25000"/>
                              </a:schemeClr>
                            </a:solidFill>
                            <a:latin typeface="Cambria Math" panose="02040503050406030204" pitchFamily="18" charset="0"/>
                          </a:rPr>
                          <m:t>s</m:t>
                        </m:r>
                        <m:r>
                          <a:rPr lang="en-US" altLang="zh-CN" sz="2400" i="1">
                            <a:solidFill>
                              <a:schemeClr val="tx1">
                                <a:lumMod val="75000"/>
                                <a:lumOff val="25000"/>
                              </a:schemeClr>
                            </a:solidFill>
                            <a:latin typeface="Cambria Math" panose="02040503050406030204" pitchFamily="18" charset="0"/>
                          </a:rPr>
                          <m:t>,?</m:t>
                        </m:r>
                      </m:sub>
                    </m:sSub>
                    <m:r>
                      <a:rPr lang="en-US" altLang="zh-CN" sz="2400" b="0" i="0" smtClean="0">
                        <a:solidFill>
                          <a:schemeClr val="tx1">
                            <a:lumMod val="75000"/>
                            <a:lumOff val="25000"/>
                          </a:schemeClr>
                        </a:solidFill>
                        <a:latin typeface="Cambria Math" panose="02040503050406030204" pitchFamily="18" charset="0"/>
                      </a:rPr>
                      <m:t>,</m:t>
                    </m:r>
                  </m:oMath>
                </a14:m>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基于上下文选择一个</a:t>
                </a:r>
                <a:r>
                  <a:rPr lang="en-US" altLang="zh-CN" sz="2400" dirty="0">
                    <a:solidFill>
                      <a:schemeClr val="tx1">
                        <a:lumMod val="75000"/>
                        <a:lumOff val="25000"/>
                      </a:schemeClr>
                    </a:solidFill>
                    <a:latin typeface="Times New Roman" panose="02020603050405020304" pitchFamily="18" charset="0"/>
                    <a:ea typeface="宋体" panose="02010600030101010101" pitchFamily="2" charset="-122"/>
                  </a:rPr>
                  <a:t>entity</a:t>
                </a:r>
                <a:r>
                  <a:rPr lang="zh-CN" altLang="en-US" sz="2400" dirty="0">
                    <a:solidFill>
                      <a:schemeClr val="tx1">
                        <a:lumMod val="75000"/>
                        <a:lumOff val="25000"/>
                      </a:schemeClr>
                    </a:solidFill>
                    <a:latin typeface="Times New Roman" panose="02020603050405020304" pitchFamily="18" charset="0"/>
                    <a:ea typeface="宋体" panose="02010600030101010101" pitchFamily="2" charset="-122"/>
                  </a:rPr>
                  <a:t> </a:t>
                </a:r>
                <a14:m>
                  <m:oMath xmlns:m="http://schemas.openxmlformats.org/officeDocument/2006/math">
                    <m:r>
                      <m:rPr>
                        <m:sty m:val="p"/>
                      </m:rPr>
                      <a:rPr lang="en-US" altLang="zh-CN" sz="2400" i="1" dirty="0">
                        <a:solidFill>
                          <a:schemeClr val="tx1">
                            <a:lumMod val="75000"/>
                            <a:lumOff val="25000"/>
                          </a:schemeClr>
                        </a:solidFill>
                        <a:latin typeface="Cambria Math" panose="02040503050406030204" pitchFamily="18" charset="0"/>
                      </a:rPr>
                      <m:t>e</m:t>
                    </m:r>
                    <m:r>
                      <a:rPr lang="en-US" altLang="zh-CN" sz="2400" i="1" dirty="0" smtClean="0">
                        <a:solidFill>
                          <a:schemeClr val="tx1">
                            <a:lumMod val="75000"/>
                            <a:lumOff val="25000"/>
                          </a:schemeClr>
                        </a:solidFill>
                        <a:latin typeface="Cambria Math" panose="02040503050406030204" pitchFamily="18" charset="0"/>
                        <a:ea typeface="Cambria Math" panose="02040503050406030204" pitchFamily="18" charset="0"/>
                      </a:rPr>
                      <m:t>𝜖</m:t>
                    </m:r>
                    <m:r>
                      <m:rPr>
                        <m:sty m:val="p"/>
                      </m:rPr>
                      <a:rPr lang="en-US" altLang="zh-CN" sz="2400" i="1" dirty="0">
                        <a:solidFill>
                          <a:schemeClr val="tx1">
                            <a:lumMod val="75000"/>
                            <a:lumOff val="25000"/>
                          </a:schemeClr>
                        </a:solidFill>
                        <a:latin typeface="Cambria Math" panose="02040503050406030204" pitchFamily="18" charset="0"/>
                      </a:rPr>
                      <m:t>C</m:t>
                    </m:r>
                    <m:r>
                      <a:rPr lang="en-US" altLang="zh-CN" sz="2400" i="1" dirty="0">
                        <a:solidFill>
                          <a:schemeClr val="tx1">
                            <a:lumMod val="75000"/>
                            <a:lumOff val="25000"/>
                          </a:schemeClr>
                        </a:solidFill>
                        <a:latin typeface="Cambria Math" panose="02040503050406030204" pitchFamily="18" charset="0"/>
                      </a:rPr>
                      <m:t>(</m:t>
                    </m:r>
                    <m:sSub>
                      <m:sSubPr>
                        <m:ctrlPr>
                          <a:rPr lang="en-US" altLang="zh-CN" sz="2400" i="1">
                            <a:solidFill>
                              <a:schemeClr val="tx1">
                                <a:lumMod val="75000"/>
                                <a:lumOff val="25000"/>
                              </a:schemeClr>
                            </a:solidFill>
                            <a:latin typeface="Cambria Math" panose="02040503050406030204" pitchFamily="18" charset="0"/>
                          </a:rPr>
                        </m:ctrlPr>
                      </m:sSubPr>
                      <m:e>
                        <m:r>
                          <m:rPr>
                            <m:sty m:val="p"/>
                          </m:rPr>
                          <a:rPr lang="en-US" altLang="zh-CN" sz="2400" i="1">
                            <a:solidFill>
                              <a:schemeClr val="tx1">
                                <a:lumMod val="75000"/>
                                <a:lumOff val="25000"/>
                              </a:schemeClr>
                            </a:solidFill>
                            <a:latin typeface="Cambria Math" panose="02040503050406030204" pitchFamily="18" charset="0"/>
                          </a:rPr>
                          <m:t>m</m:t>
                        </m:r>
                      </m:e>
                      <m:sub>
                        <m:r>
                          <m:rPr>
                            <m:sty m:val="p"/>
                          </m:rPr>
                          <a:rPr lang="en-US" altLang="zh-CN" sz="2400" i="1">
                            <a:solidFill>
                              <a:schemeClr val="tx1">
                                <a:lumMod val="75000"/>
                                <a:lumOff val="25000"/>
                              </a:schemeClr>
                            </a:solidFill>
                            <a:latin typeface="Cambria Math" panose="02040503050406030204" pitchFamily="18" charset="0"/>
                          </a:rPr>
                          <m:t>s</m:t>
                        </m:r>
                        <m:r>
                          <a:rPr lang="en-US" altLang="zh-CN" sz="2400" i="1">
                            <a:solidFill>
                              <a:schemeClr val="tx1">
                                <a:lumMod val="75000"/>
                                <a:lumOff val="25000"/>
                              </a:schemeClr>
                            </a:solidFill>
                            <a:latin typeface="Cambria Math" panose="02040503050406030204" pitchFamily="18" charset="0"/>
                          </a:rPr>
                          <m:t>,?</m:t>
                        </m:r>
                      </m:sub>
                    </m:sSub>
                    <m:r>
                      <a:rPr lang="en-US" altLang="zh-CN" sz="2400" i="1" dirty="0">
                        <a:solidFill>
                          <a:schemeClr val="tx1">
                            <a:lumMod val="75000"/>
                            <a:lumOff val="25000"/>
                          </a:schemeClr>
                        </a:solidFill>
                        <a:latin typeface="Cambria Math" panose="02040503050406030204" pitchFamily="18" charset="0"/>
                      </a:rPr>
                      <m:t>)</m:t>
                    </m:r>
                  </m:oMath>
                </a14:m>
                <a:endParaRPr lang="en-US" altLang="zh-CN" sz="2400" dirty="0">
                  <a:solidFill>
                    <a:schemeClr val="tx1">
                      <a:lumMod val="75000"/>
                      <a:lumOff val="25000"/>
                    </a:schemeClr>
                  </a:solidFill>
                  <a:latin typeface="Times New Roman" panose="02020603050405020304" pitchFamily="18" charset="0"/>
                  <a:ea typeface="宋体" panose="02010600030101010101" pitchFamily="2" charset="-122"/>
                </a:endParaRPr>
              </a:p>
            </p:txBody>
          </p:sp>
        </mc:Choice>
        <mc:Fallback>
          <p:sp>
            <p:nvSpPr>
              <p:cNvPr id="7" name="矩形 6">
                <a:extLst>
                  <a:ext uri="{FF2B5EF4-FFF2-40B4-BE49-F238E27FC236}">
                    <a16:creationId xmlns:a16="http://schemas.microsoft.com/office/drawing/2014/main" id="{B16B571B-3956-4F13-B49D-4EE855A7F534}"/>
                  </a:ext>
                </a:extLst>
              </p:cNvPr>
              <p:cNvSpPr>
                <a:spLocks noRot="1" noChangeAspect="1" noMove="1" noResize="1" noEditPoints="1" noAdjustHandles="1" noChangeArrowheads="1" noChangeShapeType="1" noTextEdit="1"/>
              </p:cNvSpPr>
              <p:nvPr/>
            </p:nvSpPr>
            <p:spPr>
              <a:xfrm>
                <a:off x="804559" y="882076"/>
                <a:ext cx="10582882" cy="3822328"/>
              </a:xfrm>
              <a:prstGeom prst="rect">
                <a:avLst/>
              </a:prstGeom>
              <a:blipFill>
                <a:blip r:embed="rId3"/>
                <a:stretch>
                  <a:fillRect l="-959" t="-662" b="-1987"/>
                </a:stretch>
              </a:blipFill>
            </p:spPr>
            <p:txBody>
              <a:bodyPr/>
              <a:lstStyle/>
              <a:p>
                <a:r>
                  <a:rPr lang="zh-CN" altLang="en-US">
                    <a:noFill/>
                  </a:rPr>
                  <a:t> </a:t>
                </a:r>
              </a:p>
            </p:txBody>
          </p:sp>
        </mc:Fallback>
      </mc:AlternateContent>
      <p:sp>
        <p:nvSpPr>
          <p:cNvPr id="13" name="文本占位符 8">
            <a:extLst>
              <a:ext uri="{FF2B5EF4-FFF2-40B4-BE49-F238E27FC236}">
                <a16:creationId xmlns:a16="http://schemas.microsoft.com/office/drawing/2014/main" id="{498A52C0-4077-412D-B303-01D2D2B0095D}"/>
              </a:ext>
            </a:extLst>
          </p:cNvPr>
          <p:cNvSpPr txBox="1">
            <a:spLocks/>
          </p:cNvSpPr>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D912BFB-DEEE-4780-9415-01D6AAB4A03A}"/>
                  </a:ext>
                </a:extLst>
              </p:cNvPr>
              <p:cNvSpPr/>
              <p:nvPr/>
            </p:nvSpPr>
            <p:spPr>
              <a:xfrm>
                <a:off x="2166046" y="5059788"/>
                <a:ext cx="11579448" cy="411138"/>
              </a:xfrm>
              <a:prstGeom prst="rect">
                <a:avLst/>
              </a:prstGeom>
              <a:noFill/>
            </p:spPr>
            <p:txBody>
              <a:bodyPr wrap="square" rtlCol="0">
                <a:spAutoFit/>
              </a:bodyPr>
              <a:lstStyle/>
              <a:p>
                <a:pPr>
                  <a:lnSpc>
                    <a:spcPct val="125000"/>
                  </a:lnSpc>
                </a:pPr>
                <a:r>
                  <a:rPr lang="en-US" altLang="zh-CN" b="1" dirty="0">
                    <a:solidFill>
                      <a:schemeClr val="tx1">
                        <a:lumMod val="75000"/>
                        <a:lumOff val="25000"/>
                      </a:schemeClr>
                    </a:solidFill>
                  </a:rPr>
                  <a:t>Input</a:t>
                </a:r>
                <a:r>
                  <a:rPr lang="zh-CN" altLang="en-US" b="1" dirty="0">
                    <a:solidFill>
                      <a:schemeClr val="tx1">
                        <a:lumMod val="75000"/>
                        <a:lumOff val="25000"/>
                      </a:schemeClr>
                    </a:solidFill>
                  </a:rPr>
                  <a:t>：</a:t>
                </a:r>
                <a:r>
                  <a:rPr lang="en" altLang="zh-CN" b="1" dirty="0">
                    <a:solidFill>
                      <a:schemeClr val="tx1">
                        <a:lumMod val="75000"/>
                        <a:lumOff val="25000"/>
                      </a:schemeClr>
                    </a:solidFill>
                  </a:rPr>
                  <a:t> ﻿</a:t>
                </a:r>
                <a14:m>
                  <m:oMath xmlns:m="http://schemas.openxmlformats.org/officeDocument/2006/math">
                    <m:sSub>
                      <m:sSubPr>
                        <m:ctrlPr>
                          <a:rPr lang="en" altLang="zh-CN" b="1" i="1" smtClean="0">
                            <a:solidFill>
                              <a:schemeClr val="tx1">
                                <a:lumMod val="75000"/>
                                <a:lumOff val="25000"/>
                              </a:schemeClr>
                            </a:solidFill>
                            <a:latin typeface="Cambria Math" panose="02040503050406030204" pitchFamily="18" charset="0"/>
                          </a:rPr>
                        </m:ctrlPr>
                      </m:sSubPr>
                      <m:e>
                        <m:r>
                          <m:rPr>
                            <m:sty m:val="p"/>
                          </m:rPr>
                          <a:rPr lang="en-US" altLang="zh-CN" b="1" i="1">
                            <a:solidFill>
                              <a:schemeClr val="tx1">
                                <a:lumMod val="75000"/>
                                <a:lumOff val="25000"/>
                              </a:schemeClr>
                            </a:solidFill>
                            <a:latin typeface="Cambria Math" panose="02040503050406030204" pitchFamily="18" charset="0"/>
                          </a:rPr>
                          <m:t>T</m:t>
                        </m:r>
                      </m:e>
                      <m:sub>
                        <m:r>
                          <a:rPr lang="en-US" altLang="zh-CN" b="1" i="1" smtClean="0">
                            <a:solidFill>
                              <a:schemeClr val="tx1">
                                <a:lumMod val="75000"/>
                                <a:lumOff val="25000"/>
                              </a:schemeClr>
                            </a:solidFill>
                            <a:latin typeface="Cambria Math" panose="02040503050406030204" pitchFamily="18" charset="0"/>
                          </a:rPr>
                          <m:t>𝑴</m:t>
                        </m:r>
                        <m:r>
                          <a:rPr lang="en-US" altLang="zh-CN" b="1"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zh-CN" b="1" i="1" smtClean="0">
                            <a:solidFill>
                              <a:schemeClr val="tx1">
                                <a:lumMod val="75000"/>
                                <a:lumOff val="25000"/>
                              </a:schemeClr>
                            </a:solidFill>
                            <a:latin typeface="Cambria Math" panose="02040503050406030204" pitchFamily="18" charset="0"/>
                            <a:ea typeface="Cambria Math" panose="02040503050406030204" pitchFamily="18" charset="0"/>
                          </a:rPr>
                          <m:t>𝑵</m:t>
                        </m:r>
                      </m:sub>
                    </m:sSub>
                    <m:r>
                      <a:rPr lang="zh-CN" altLang="en-US" b="1" i="1" smtClean="0">
                        <a:solidFill>
                          <a:schemeClr val="tx1">
                            <a:lumMod val="75000"/>
                            <a:lumOff val="25000"/>
                          </a:schemeClr>
                        </a:solidFill>
                        <a:latin typeface="Cambria Math" panose="02040503050406030204" pitchFamily="18" charset="0"/>
                      </a:rPr>
                      <m:t>、</m:t>
                    </m:r>
                    <m:r>
                      <m:rPr>
                        <m:sty m:val="p"/>
                      </m:rPr>
                      <a:rPr lang="en-US" altLang="zh-CN" b="1" i="1">
                        <a:solidFill>
                          <a:schemeClr val="tx1">
                            <a:lumMod val="75000"/>
                            <a:lumOff val="25000"/>
                          </a:schemeClr>
                        </a:solidFill>
                        <a:latin typeface="Cambria Math" panose="02040503050406030204" pitchFamily="18" charset="0"/>
                      </a:rPr>
                      <m:t>K</m:t>
                    </m:r>
                  </m:oMath>
                </a14:m>
                <a:endParaRPr lang="zh-CN" altLang="en-US" dirty="0">
                  <a:solidFill>
                    <a:schemeClr val="tx1">
                      <a:lumMod val="75000"/>
                      <a:lumOff val="25000"/>
                    </a:schemeClr>
                  </a:solidFill>
                </a:endParaRPr>
              </a:p>
            </p:txBody>
          </p:sp>
        </mc:Choice>
        <mc:Fallback xmlns="">
          <p:sp>
            <p:nvSpPr>
              <p:cNvPr id="15" name="矩形 14">
                <a:extLst>
                  <a:ext uri="{FF2B5EF4-FFF2-40B4-BE49-F238E27FC236}">
                    <a16:creationId xmlns:a16="http://schemas.microsoft.com/office/drawing/2014/main" id="{1D912BFB-DEEE-4780-9415-01D6AAB4A03A}"/>
                  </a:ext>
                </a:extLst>
              </p:cNvPr>
              <p:cNvSpPr>
                <a:spLocks noRot="1" noChangeAspect="1" noMove="1" noResize="1" noEditPoints="1" noAdjustHandles="1" noChangeArrowheads="1" noChangeShapeType="1" noTextEdit="1"/>
              </p:cNvSpPr>
              <p:nvPr/>
            </p:nvSpPr>
            <p:spPr>
              <a:xfrm>
                <a:off x="2166046" y="5059788"/>
                <a:ext cx="11579448" cy="411138"/>
              </a:xfrm>
              <a:prstGeom prst="rect">
                <a:avLst/>
              </a:prstGeom>
              <a:blipFill>
                <a:blip r:embed="rId4"/>
                <a:stretch>
                  <a:fillRect l="-438"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EC90CE2-DBF0-458F-B4B9-EA21D939D23F}"/>
                  </a:ext>
                </a:extLst>
              </p:cNvPr>
              <p:cNvSpPr/>
              <p:nvPr/>
            </p:nvSpPr>
            <p:spPr>
              <a:xfrm>
                <a:off x="2166046" y="5520456"/>
                <a:ext cx="11579448" cy="406522"/>
              </a:xfrm>
              <a:prstGeom prst="rect">
                <a:avLst/>
              </a:prstGeom>
              <a:noFill/>
            </p:spPr>
            <p:txBody>
              <a:bodyPr wrap="square" rtlCol="0">
                <a:spAutoFit/>
              </a:bodyPr>
              <a:lstStyle/>
              <a:p>
                <a:pPr>
                  <a:lnSpc>
                    <a:spcPct val="125000"/>
                  </a:lnSpc>
                </a:pPr>
                <a:r>
                  <a:rPr lang="en-US" altLang="zh-CN" b="1" dirty="0">
                    <a:solidFill>
                      <a:schemeClr val="tx1">
                        <a:lumMod val="75000"/>
                        <a:lumOff val="25000"/>
                      </a:schemeClr>
                    </a:solidFill>
                  </a:rPr>
                  <a:t>Output</a:t>
                </a:r>
                <a:r>
                  <a:rPr lang="zh-CN" altLang="en-US" b="1" dirty="0">
                    <a:solidFill>
                      <a:schemeClr val="tx1">
                        <a:lumMod val="75000"/>
                        <a:lumOff val="25000"/>
                      </a:schemeClr>
                    </a:solidFill>
                  </a:rPr>
                  <a:t>：</a:t>
                </a:r>
                <a:r>
                  <a:rPr lang="en" altLang="zh-CN" b="1" dirty="0">
                    <a:solidFill>
                      <a:schemeClr val="tx1">
                        <a:lumMod val="75000"/>
                        <a:lumOff val="25000"/>
                      </a:schemeClr>
                    </a:solidFill>
                  </a:rPr>
                  <a:t> </a:t>
                </a:r>
                <a14:m>
                  <m:oMath xmlns:m="http://schemas.openxmlformats.org/officeDocument/2006/math">
                    <m:sSub>
                      <m:sSubPr>
                        <m:ctrlPr>
                          <a:rPr lang="en" altLang="zh-CN" b="1" i="1">
                            <a:solidFill>
                              <a:schemeClr val="tx1">
                                <a:lumMod val="75000"/>
                                <a:lumOff val="25000"/>
                              </a:schemeClr>
                            </a:solidFill>
                            <a:latin typeface="Cambria Math" panose="02040503050406030204" pitchFamily="18" charset="0"/>
                          </a:rPr>
                        </m:ctrlPr>
                      </m:sSubPr>
                      <m:e>
                        <m:r>
                          <m:rPr>
                            <m:sty m:val="p"/>
                          </m:rPr>
                          <a:rPr lang="en-US" altLang="zh-CN" b="1" i="1">
                            <a:solidFill>
                              <a:schemeClr val="tx1">
                                <a:lumMod val="75000"/>
                                <a:lumOff val="25000"/>
                              </a:schemeClr>
                            </a:solidFill>
                            <a:latin typeface="Cambria Math" panose="02040503050406030204" pitchFamily="18" charset="0"/>
                          </a:rPr>
                          <m:t>T</m:t>
                        </m:r>
                      </m:e>
                      <m:sub>
                        <m:r>
                          <a:rPr lang="en-US" altLang="zh-CN" b="1" i="1">
                            <a:solidFill>
                              <a:schemeClr val="tx1">
                                <a:lumMod val="75000"/>
                                <a:lumOff val="25000"/>
                              </a:schemeClr>
                            </a:solidFill>
                            <a:latin typeface="Cambria Math" panose="02040503050406030204" pitchFamily="18" charset="0"/>
                          </a:rPr>
                          <m:t>𝑴</m:t>
                        </m:r>
                        <m:r>
                          <a:rPr lang="en-US" altLang="zh-CN" b="1" i="1">
                            <a:solidFill>
                              <a:schemeClr val="tx1">
                                <a:lumMod val="75000"/>
                                <a:lumOff val="25000"/>
                              </a:schemeClr>
                            </a:solidFill>
                            <a:latin typeface="Cambria Math" panose="02040503050406030204" pitchFamily="18" charset="0"/>
                            <a:ea typeface="Cambria Math" panose="02040503050406030204" pitchFamily="18" charset="0"/>
                          </a:rPr>
                          <m:t>×</m:t>
                        </m:r>
                        <m:r>
                          <a:rPr lang="en-US" altLang="zh-CN" b="1" i="1">
                            <a:solidFill>
                              <a:schemeClr val="tx1">
                                <a:lumMod val="75000"/>
                                <a:lumOff val="25000"/>
                              </a:schemeClr>
                            </a:solidFill>
                            <a:latin typeface="Cambria Math" panose="02040503050406030204" pitchFamily="18" charset="0"/>
                            <a:ea typeface="Cambria Math" panose="02040503050406030204" pitchFamily="18" charset="0"/>
                          </a:rPr>
                          <m:t>𝑵</m:t>
                        </m:r>
                      </m:sub>
                    </m:sSub>
                  </m:oMath>
                </a14:m>
                <a:endParaRPr lang="zh-CN" altLang="en-US" dirty="0">
                  <a:solidFill>
                    <a:schemeClr val="tx1">
                      <a:lumMod val="75000"/>
                      <a:lumOff val="25000"/>
                    </a:schemeClr>
                  </a:solidFill>
                </a:endParaRPr>
              </a:p>
            </p:txBody>
          </p:sp>
        </mc:Choice>
        <mc:Fallback xmlns="">
          <p:sp>
            <p:nvSpPr>
              <p:cNvPr id="17" name="矩形 16">
                <a:extLst>
                  <a:ext uri="{FF2B5EF4-FFF2-40B4-BE49-F238E27FC236}">
                    <a16:creationId xmlns:a16="http://schemas.microsoft.com/office/drawing/2014/main" id="{6EC90CE2-DBF0-458F-B4B9-EA21D939D23F}"/>
                  </a:ext>
                </a:extLst>
              </p:cNvPr>
              <p:cNvSpPr>
                <a:spLocks noRot="1" noChangeAspect="1" noMove="1" noResize="1" noEditPoints="1" noAdjustHandles="1" noChangeArrowheads="1" noChangeShapeType="1" noTextEdit="1"/>
              </p:cNvSpPr>
              <p:nvPr/>
            </p:nvSpPr>
            <p:spPr>
              <a:xfrm>
                <a:off x="2166046" y="5520456"/>
                <a:ext cx="11579448" cy="406522"/>
              </a:xfrm>
              <a:prstGeom prst="rect">
                <a:avLst/>
              </a:prstGeom>
              <a:blipFill>
                <a:blip r:embed="rId5"/>
                <a:stretch>
                  <a:fillRect l="-438" b="-21212"/>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106C944F-2B1B-9D42-A3BA-576BEEA7088B}"/>
              </a:ext>
            </a:extLst>
          </p:cNvPr>
          <p:cNvPicPr>
            <a:picLocks noChangeAspect="1"/>
          </p:cNvPicPr>
          <p:nvPr/>
        </p:nvPicPr>
        <p:blipFill>
          <a:blip r:embed="rId6"/>
          <a:stretch>
            <a:fillRect/>
          </a:stretch>
        </p:blipFill>
        <p:spPr>
          <a:xfrm>
            <a:off x="6096000" y="4639702"/>
            <a:ext cx="3410653" cy="1961125"/>
          </a:xfrm>
          <a:prstGeom prst="rect">
            <a:avLst/>
          </a:prstGeom>
        </p:spPr>
      </p:pic>
    </p:spTree>
    <p:extLst>
      <p:ext uri="{BB962C8B-B14F-4D97-AF65-F5344CB8AC3E}">
        <p14:creationId xmlns:p14="http://schemas.microsoft.com/office/powerpoint/2010/main" val="324659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模型框架</a:t>
            </a:r>
            <a:endParaRPr lang="en-US" altLang="zh-CN" dirty="0"/>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endParaRPr lang="en-US" altLang="zh-CN" dirty="0"/>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a:xfrm>
            <a:off x="570248" y="6248581"/>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8" name="图片 7">
            <a:extLst>
              <a:ext uri="{FF2B5EF4-FFF2-40B4-BE49-F238E27FC236}">
                <a16:creationId xmlns:a16="http://schemas.microsoft.com/office/drawing/2014/main" id="{23F4D839-5EDC-DD4C-90E9-4FD14669BA36}"/>
              </a:ext>
            </a:extLst>
          </p:cNvPr>
          <p:cNvPicPr>
            <a:picLocks noChangeAspect="1"/>
          </p:cNvPicPr>
          <p:nvPr/>
        </p:nvPicPr>
        <p:blipFill>
          <a:blip r:embed="rId2"/>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3126406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4113</TotalTime>
  <Words>2202</Words>
  <Application>Microsoft Macintosh PowerPoint</Application>
  <PresentationFormat>宽屏</PresentationFormat>
  <Paragraphs>241</Paragraphs>
  <Slides>26</Slides>
  <Notes>24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26</vt:i4>
      </vt:variant>
    </vt:vector>
  </HeadingPairs>
  <TitlesOfParts>
    <vt:vector size="38" baseType="lpstr">
      <vt:lpstr>等线</vt:lpstr>
      <vt:lpstr>微软雅黑</vt:lpstr>
      <vt:lpstr>微软雅黑</vt:lpstr>
      <vt:lpstr>Arial</vt:lpstr>
      <vt:lpstr>Calibri</vt:lpstr>
      <vt:lpstr>Cambria Math</vt:lpstr>
      <vt:lpstr>Century Gothic</vt:lpstr>
      <vt:lpstr>Segoe UI</vt:lpstr>
      <vt:lpstr>Segoe UI Light</vt:lpstr>
      <vt:lpstr>Times New Roman</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杨 联政</cp:lastModifiedBy>
  <cp:revision>156</cp:revision>
  <dcterms:created xsi:type="dcterms:W3CDTF">2019-03-11T14:11:26Z</dcterms:created>
  <dcterms:modified xsi:type="dcterms:W3CDTF">2021-03-25T08:10:55Z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